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media/image18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10" r:id="rId4"/>
    <p:sldId id="327" r:id="rId5"/>
    <p:sldId id="328" r:id="rId6"/>
    <p:sldId id="326" r:id="rId7"/>
    <p:sldId id="262" r:id="rId8"/>
    <p:sldId id="388" r:id="rId9"/>
    <p:sldId id="396" r:id="rId10"/>
    <p:sldId id="411" r:id="rId11"/>
    <p:sldId id="397" r:id="rId12"/>
    <p:sldId id="409" r:id="rId13"/>
    <p:sldId id="304" r:id="rId14"/>
    <p:sldId id="337" r:id="rId15"/>
    <p:sldId id="314" r:id="rId16"/>
    <p:sldId id="374" r:id="rId17"/>
    <p:sldId id="324" r:id="rId18"/>
    <p:sldId id="339" r:id="rId19"/>
    <p:sldId id="390" r:id="rId20"/>
    <p:sldId id="382" r:id="rId21"/>
    <p:sldId id="383" r:id="rId22"/>
    <p:sldId id="308" r:id="rId23"/>
    <p:sldId id="40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E3D3C-764D-433E-AF4F-A6D0082E32BC}" v="21" dt="2023-02-14T10:40:02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7" autoAdjust="0"/>
  </p:normalViewPr>
  <p:slideViewPr>
    <p:cSldViewPr snapToGrid="0">
      <p:cViewPr varScale="1">
        <p:scale>
          <a:sx n="72" d="100"/>
          <a:sy n="72" d="100"/>
        </p:scale>
        <p:origin x="1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e Behrens" userId="350c1bc37fbad763" providerId="LiveId" clId="{9FAE3D3C-764D-433E-AF4F-A6D0082E32BC}"/>
    <pc:docChg chg="custSel addSld delSld modSld sldOrd">
      <pc:chgData name="Uwe Behrens" userId="350c1bc37fbad763" providerId="LiveId" clId="{9FAE3D3C-764D-433E-AF4F-A6D0082E32BC}" dt="2023-02-18T14:19:38.737" v="5624" actId="1076"/>
      <pc:docMkLst>
        <pc:docMk/>
      </pc:docMkLst>
      <pc:sldChg chg="modSp mod">
        <pc:chgData name="Uwe Behrens" userId="350c1bc37fbad763" providerId="LiveId" clId="{9FAE3D3C-764D-433E-AF4F-A6D0082E32BC}" dt="2023-02-14T10:24:19.033" v="5251" actId="1076"/>
        <pc:sldMkLst>
          <pc:docMk/>
          <pc:sldMk cId="1186374161" sldId="262"/>
        </pc:sldMkLst>
        <pc:grpChg chg="mod">
          <ac:chgData name="Uwe Behrens" userId="350c1bc37fbad763" providerId="LiveId" clId="{9FAE3D3C-764D-433E-AF4F-A6D0082E32BC}" dt="2023-02-14T10:23:06.138" v="5249" actId="1076"/>
          <ac:grpSpMkLst>
            <pc:docMk/>
            <pc:sldMk cId="1186374161" sldId="262"/>
            <ac:grpSpMk id="22" creationId="{CFDF85D1-EE54-4373-81EB-1563ED53BC79}"/>
          </ac:grpSpMkLst>
        </pc:grpChg>
        <pc:picChg chg="mod modCrop">
          <ac:chgData name="Uwe Behrens" userId="350c1bc37fbad763" providerId="LiveId" clId="{9FAE3D3C-764D-433E-AF4F-A6D0082E32BC}" dt="2023-02-14T10:24:19.033" v="5251" actId="1076"/>
          <ac:picMkLst>
            <pc:docMk/>
            <pc:sldMk cId="1186374161" sldId="262"/>
            <ac:picMk id="5" creationId="{45232729-122B-48A8-8F15-48368B1475F6}"/>
          </ac:picMkLst>
        </pc:picChg>
        <pc:inkChg chg="mod">
          <ac:chgData name="Uwe Behrens" userId="350c1bc37fbad763" providerId="LiveId" clId="{9FAE3D3C-764D-433E-AF4F-A6D0082E32BC}" dt="2023-02-09T13:59:08.414" v="2661" actId="1076"/>
          <ac:inkMkLst>
            <pc:docMk/>
            <pc:sldMk cId="1186374161" sldId="262"/>
            <ac:inkMk id="11" creationId="{56FE45D1-417E-40EB-BA71-776AF38F5AC3}"/>
          </ac:inkMkLst>
        </pc:inkChg>
      </pc:sldChg>
      <pc:sldChg chg="modSp mod ord">
        <pc:chgData name="Uwe Behrens" userId="350c1bc37fbad763" providerId="LiveId" clId="{9FAE3D3C-764D-433E-AF4F-A6D0082E32BC}" dt="2023-02-14T10:44:32.466" v="5383" actId="20577"/>
        <pc:sldMkLst>
          <pc:docMk/>
          <pc:sldMk cId="906783973" sldId="304"/>
        </pc:sldMkLst>
        <pc:spChg chg="mod">
          <ac:chgData name="Uwe Behrens" userId="350c1bc37fbad763" providerId="LiveId" clId="{9FAE3D3C-764D-433E-AF4F-A6D0082E32BC}" dt="2023-02-14T10:44:32.466" v="5383" actId="20577"/>
          <ac:spMkLst>
            <pc:docMk/>
            <pc:sldMk cId="906783973" sldId="304"/>
            <ac:spMk id="5" creationId="{439420BA-F71A-430E-8972-ED26E8248725}"/>
          </ac:spMkLst>
        </pc:spChg>
      </pc:sldChg>
      <pc:sldChg chg="ord">
        <pc:chgData name="Uwe Behrens" userId="350c1bc37fbad763" providerId="LiveId" clId="{9FAE3D3C-764D-433E-AF4F-A6D0082E32BC}" dt="2023-02-09T11:32:43.299" v="1511"/>
        <pc:sldMkLst>
          <pc:docMk/>
          <pc:sldMk cId="1531800503" sldId="308"/>
        </pc:sldMkLst>
      </pc:sldChg>
      <pc:sldChg chg="modSp mod">
        <pc:chgData name="Uwe Behrens" userId="350c1bc37fbad763" providerId="LiveId" clId="{9FAE3D3C-764D-433E-AF4F-A6D0082E32BC}" dt="2023-02-14T10:02:46.637" v="4984" actId="20577"/>
        <pc:sldMkLst>
          <pc:docMk/>
          <pc:sldMk cId="1404908584" sldId="310"/>
        </pc:sldMkLst>
        <pc:spChg chg="mod">
          <ac:chgData name="Uwe Behrens" userId="350c1bc37fbad763" providerId="LiveId" clId="{9FAE3D3C-764D-433E-AF4F-A6D0082E32BC}" dt="2023-02-14T10:02:46.637" v="4984" actId="20577"/>
          <ac:spMkLst>
            <pc:docMk/>
            <pc:sldMk cId="1404908584" sldId="310"/>
            <ac:spMk id="3" creationId="{C6D93032-45CA-438C-9907-7054A2872992}"/>
          </ac:spMkLst>
        </pc:spChg>
      </pc:sldChg>
      <pc:sldChg chg="modSp mod ord">
        <pc:chgData name="Uwe Behrens" userId="350c1bc37fbad763" providerId="LiveId" clId="{9FAE3D3C-764D-433E-AF4F-A6D0082E32BC}" dt="2023-02-09T11:25:37.794" v="1469" actId="20577"/>
        <pc:sldMkLst>
          <pc:docMk/>
          <pc:sldMk cId="146920465" sldId="314"/>
        </pc:sldMkLst>
        <pc:spChg chg="mod">
          <ac:chgData name="Uwe Behrens" userId="350c1bc37fbad763" providerId="LiveId" clId="{9FAE3D3C-764D-433E-AF4F-A6D0082E32BC}" dt="2023-02-09T11:25:37.794" v="1469" actId="20577"/>
          <ac:spMkLst>
            <pc:docMk/>
            <pc:sldMk cId="146920465" sldId="314"/>
            <ac:spMk id="7" creationId="{6D0AEFBB-CE08-4251-96B2-020D6B4C7F90}"/>
          </ac:spMkLst>
        </pc:spChg>
      </pc:sldChg>
      <pc:sldChg chg="modSp mod">
        <pc:chgData name="Uwe Behrens" userId="350c1bc37fbad763" providerId="LiveId" clId="{9FAE3D3C-764D-433E-AF4F-A6D0082E32BC}" dt="2023-02-09T11:20:14.231" v="1418" actId="113"/>
        <pc:sldMkLst>
          <pc:docMk/>
          <pc:sldMk cId="1767221447" sldId="324"/>
        </pc:sldMkLst>
        <pc:spChg chg="mod">
          <ac:chgData name="Uwe Behrens" userId="350c1bc37fbad763" providerId="LiveId" clId="{9FAE3D3C-764D-433E-AF4F-A6D0082E32BC}" dt="2023-02-09T11:20:14.231" v="1418" actId="113"/>
          <ac:spMkLst>
            <pc:docMk/>
            <pc:sldMk cId="1767221447" sldId="324"/>
            <ac:spMk id="3" creationId="{C6D93032-45CA-438C-9907-7054A2872992}"/>
          </ac:spMkLst>
        </pc:spChg>
      </pc:sldChg>
      <pc:sldChg chg="modSp mod">
        <pc:chgData name="Uwe Behrens" userId="350c1bc37fbad763" providerId="LiveId" clId="{9FAE3D3C-764D-433E-AF4F-A6D0082E32BC}" dt="2023-02-09T14:20:20.181" v="2988" actId="20577"/>
        <pc:sldMkLst>
          <pc:docMk/>
          <pc:sldMk cId="4179678753" sldId="326"/>
        </pc:sldMkLst>
        <pc:spChg chg="mod">
          <ac:chgData name="Uwe Behrens" userId="350c1bc37fbad763" providerId="LiveId" clId="{9FAE3D3C-764D-433E-AF4F-A6D0082E32BC}" dt="2023-02-09T14:20:20.181" v="2988" actId="20577"/>
          <ac:spMkLst>
            <pc:docMk/>
            <pc:sldMk cId="4179678753" sldId="326"/>
            <ac:spMk id="2" creationId="{E776E52B-FB96-48B5-B87A-E73E8A3ACDF9}"/>
          </ac:spMkLst>
        </pc:spChg>
        <pc:spChg chg="mod">
          <ac:chgData name="Uwe Behrens" userId="350c1bc37fbad763" providerId="LiveId" clId="{9FAE3D3C-764D-433E-AF4F-A6D0082E32BC}" dt="2023-02-09T09:59:12.345" v="308" actId="20577"/>
          <ac:spMkLst>
            <pc:docMk/>
            <pc:sldMk cId="4179678753" sldId="326"/>
            <ac:spMk id="3" creationId="{C6D93032-45CA-438C-9907-7054A2872992}"/>
          </ac:spMkLst>
        </pc:spChg>
      </pc:sldChg>
      <pc:sldChg chg="modSp mod">
        <pc:chgData name="Uwe Behrens" userId="350c1bc37fbad763" providerId="LiveId" clId="{9FAE3D3C-764D-433E-AF4F-A6D0082E32BC}" dt="2023-02-14T10:58:26.510" v="5623" actId="20577"/>
        <pc:sldMkLst>
          <pc:docMk/>
          <pc:sldMk cId="2020883085" sldId="328"/>
        </pc:sldMkLst>
        <pc:spChg chg="mod">
          <ac:chgData name="Uwe Behrens" userId="350c1bc37fbad763" providerId="LiveId" clId="{9FAE3D3C-764D-433E-AF4F-A6D0082E32BC}" dt="2023-02-09T14:20:14.358" v="2986" actId="20577"/>
          <ac:spMkLst>
            <pc:docMk/>
            <pc:sldMk cId="2020883085" sldId="328"/>
            <ac:spMk id="2" creationId="{E776E52B-FB96-48B5-B87A-E73E8A3ACDF9}"/>
          </ac:spMkLst>
        </pc:spChg>
        <pc:spChg chg="mod">
          <ac:chgData name="Uwe Behrens" userId="350c1bc37fbad763" providerId="LiveId" clId="{9FAE3D3C-764D-433E-AF4F-A6D0082E32BC}" dt="2023-02-14T10:58:26.510" v="5623" actId="20577"/>
          <ac:spMkLst>
            <pc:docMk/>
            <pc:sldMk cId="2020883085" sldId="328"/>
            <ac:spMk id="3" creationId="{C6D93032-45CA-438C-9907-7054A2872992}"/>
          </ac:spMkLst>
        </pc:spChg>
      </pc:sldChg>
      <pc:sldChg chg="modSp mod">
        <pc:chgData name="Uwe Behrens" userId="350c1bc37fbad763" providerId="LiveId" clId="{9FAE3D3C-764D-433E-AF4F-A6D0082E32BC}" dt="2023-02-14T10:45:19.728" v="5389" actId="20577"/>
        <pc:sldMkLst>
          <pc:docMk/>
          <pc:sldMk cId="4042055121" sldId="337"/>
        </pc:sldMkLst>
        <pc:spChg chg="mod">
          <ac:chgData name="Uwe Behrens" userId="350c1bc37fbad763" providerId="LiveId" clId="{9FAE3D3C-764D-433E-AF4F-A6D0082E32BC}" dt="2023-02-14T10:45:19.728" v="5389" actId="20577"/>
          <ac:spMkLst>
            <pc:docMk/>
            <pc:sldMk cId="4042055121" sldId="337"/>
            <ac:spMk id="3" creationId="{C6D93032-45CA-438C-9907-7054A2872992}"/>
          </ac:spMkLst>
        </pc:spChg>
      </pc:sldChg>
      <pc:sldChg chg="modSp mod ord">
        <pc:chgData name="Uwe Behrens" userId="350c1bc37fbad763" providerId="LiveId" clId="{9FAE3D3C-764D-433E-AF4F-A6D0082E32BC}" dt="2023-02-14T10:52:45.734" v="5584" actId="27636"/>
        <pc:sldMkLst>
          <pc:docMk/>
          <pc:sldMk cId="610982306" sldId="339"/>
        </pc:sldMkLst>
        <pc:spChg chg="mod">
          <ac:chgData name="Uwe Behrens" userId="350c1bc37fbad763" providerId="LiveId" clId="{9FAE3D3C-764D-433E-AF4F-A6D0082E32BC}" dt="2023-02-14T10:52:45.734" v="5584" actId="27636"/>
          <ac:spMkLst>
            <pc:docMk/>
            <pc:sldMk cId="610982306" sldId="339"/>
            <ac:spMk id="3" creationId="{C6D93032-45CA-438C-9907-7054A2872992}"/>
          </ac:spMkLst>
        </pc:spChg>
      </pc:sldChg>
      <pc:sldChg chg="ord">
        <pc:chgData name="Uwe Behrens" userId="350c1bc37fbad763" providerId="LiveId" clId="{9FAE3D3C-764D-433E-AF4F-A6D0082E32BC}" dt="2023-02-09T11:26:15.817" v="1471"/>
        <pc:sldMkLst>
          <pc:docMk/>
          <pc:sldMk cId="1592710394" sldId="374"/>
        </pc:sldMkLst>
      </pc:sldChg>
      <pc:sldChg chg="modSp mod">
        <pc:chgData name="Uwe Behrens" userId="350c1bc37fbad763" providerId="LiveId" clId="{9FAE3D3C-764D-433E-AF4F-A6D0082E32BC}" dt="2023-02-14T10:54:32.321" v="5621" actId="20577"/>
        <pc:sldMkLst>
          <pc:docMk/>
          <pc:sldMk cId="2289236524" sldId="382"/>
        </pc:sldMkLst>
        <pc:spChg chg="mod">
          <ac:chgData name="Uwe Behrens" userId="350c1bc37fbad763" providerId="LiveId" clId="{9FAE3D3C-764D-433E-AF4F-A6D0082E32BC}" dt="2023-02-14T10:54:32.321" v="5621" actId="20577"/>
          <ac:spMkLst>
            <pc:docMk/>
            <pc:sldMk cId="2289236524" sldId="382"/>
            <ac:spMk id="7" creationId="{97CCE351-B687-E35B-5BC3-0D8DDC8D3A77}"/>
          </ac:spMkLst>
        </pc:spChg>
      </pc:sldChg>
      <pc:sldChg chg="addSp delSp modSp mod">
        <pc:chgData name="Uwe Behrens" userId="350c1bc37fbad763" providerId="LiveId" clId="{9FAE3D3C-764D-433E-AF4F-A6D0082E32BC}" dt="2023-02-09T14:20:50.602" v="2991" actId="20577"/>
        <pc:sldMkLst>
          <pc:docMk/>
          <pc:sldMk cId="2004557775" sldId="388"/>
        </pc:sldMkLst>
        <pc:spChg chg="mod">
          <ac:chgData name="Uwe Behrens" userId="350c1bc37fbad763" providerId="LiveId" clId="{9FAE3D3C-764D-433E-AF4F-A6D0082E32BC}" dt="2023-02-09T14:20:50.602" v="2991" actId="20577"/>
          <ac:spMkLst>
            <pc:docMk/>
            <pc:sldMk cId="2004557775" sldId="388"/>
            <ac:spMk id="2" creationId="{E776E52B-FB96-48B5-B87A-E73E8A3ACDF9}"/>
          </ac:spMkLst>
        </pc:spChg>
        <pc:spChg chg="add mod">
          <ac:chgData name="Uwe Behrens" userId="350c1bc37fbad763" providerId="LiveId" clId="{9FAE3D3C-764D-433E-AF4F-A6D0082E32BC}" dt="2023-02-09T14:03:27.282" v="2731" actId="14100"/>
          <ac:spMkLst>
            <pc:docMk/>
            <pc:sldMk cId="2004557775" sldId="388"/>
            <ac:spMk id="5" creationId="{51F8387E-03FA-38A0-6B97-46FD0F0AE7CF}"/>
          </ac:spMkLst>
        </pc:spChg>
        <pc:spChg chg="mod">
          <ac:chgData name="Uwe Behrens" userId="350c1bc37fbad763" providerId="LiveId" clId="{9FAE3D3C-764D-433E-AF4F-A6D0082E32BC}" dt="2023-02-08T14:25:01.466" v="59" actId="14100"/>
          <ac:spMkLst>
            <pc:docMk/>
            <pc:sldMk cId="2004557775" sldId="388"/>
            <ac:spMk id="7" creationId="{97CCE351-B687-E35B-5BC3-0D8DDC8D3A77}"/>
          </ac:spMkLst>
        </pc:spChg>
        <pc:spChg chg="add del mod">
          <ac:chgData name="Uwe Behrens" userId="350c1bc37fbad763" providerId="LiveId" clId="{9FAE3D3C-764D-433E-AF4F-A6D0082E32BC}" dt="2023-02-09T13:41:43.998" v="2282" actId="21"/>
          <ac:spMkLst>
            <pc:docMk/>
            <pc:sldMk cId="2004557775" sldId="388"/>
            <ac:spMk id="9" creationId="{D85A1D61-03B1-F014-6880-13A22D48B5DE}"/>
          </ac:spMkLst>
        </pc:spChg>
        <pc:picChg chg="mod modCrop">
          <ac:chgData name="Uwe Behrens" userId="350c1bc37fbad763" providerId="LiveId" clId="{9FAE3D3C-764D-433E-AF4F-A6D0082E32BC}" dt="2023-02-09T13:41:27.354" v="2260" actId="14100"/>
          <ac:picMkLst>
            <pc:docMk/>
            <pc:sldMk cId="2004557775" sldId="388"/>
            <ac:picMk id="3" creationId="{19468CB8-2C89-67DF-AB35-1C5020117146}"/>
          </ac:picMkLst>
        </pc:picChg>
      </pc:sldChg>
      <pc:sldChg chg="del ord">
        <pc:chgData name="Uwe Behrens" userId="350c1bc37fbad763" providerId="LiveId" clId="{9FAE3D3C-764D-433E-AF4F-A6D0082E32BC}" dt="2023-02-09T19:12:31.451" v="4664" actId="2696"/>
        <pc:sldMkLst>
          <pc:docMk/>
          <pc:sldMk cId="737134216" sldId="389"/>
        </pc:sldMkLst>
      </pc:sldChg>
      <pc:sldChg chg="modSp mod">
        <pc:chgData name="Uwe Behrens" userId="350c1bc37fbad763" providerId="LiveId" clId="{9FAE3D3C-764D-433E-AF4F-A6D0082E32BC}" dt="2023-02-14T10:53:47.800" v="5609" actId="255"/>
        <pc:sldMkLst>
          <pc:docMk/>
          <pc:sldMk cId="2587075784" sldId="390"/>
        </pc:sldMkLst>
        <pc:spChg chg="mod">
          <ac:chgData name="Uwe Behrens" userId="350c1bc37fbad763" providerId="LiveId" clId="{9FAE3D3C-764D-433E-AF4F-A6D0082E32BC}" dt="2023-02-14T10:53:47.800" v="5609" actId="255"/>
          <ac:spMkLst>
            <pc:docMk/>
            <pc:sldMk cId="2587075784" sldId="390"/>
            <ac:spMk id="3" creationId="{C6D93032-45CA-438C-9907-7054A2872992}"/>
          </ac:spMkLst>
        </pc:spChg>
      </pc:sldChg>
      <pc:sldChg chg="addSp delSp modSp mod ord modClrScheme chgLayout">
        <pc:chgData name="Uwe Behrens" userId="350c1bc37fbad763" providerId="LiveId" clId="{9FAE3D3C-764D-433E-AF4F-A6D0082E32BC}" dt="2023-02-14T10:29:13.499" v="5272" actId="313"/>
        <pc:sldMkLst>
          <pc:docMk/>
          <pc:sldMk cId="2302970132" sldId="396"/>
        </pc:sldMkLst>
        <pc:spChg chg="mod ord">
          <ac:chgData name="Uwe Behrens" userId="350c1bc37fbad763" providerId="LiveId" clId="{9FAE3D3C-764D-433E-AF4F-A6D0082E32BC}" dt="2023-02-09T14:21:54.767" v="3028" actId="14100"/>
          <ac:spMkLst>
            <pc:docMk/>
            <pc:sldMk cId="2302970132" sldId="396"/>
            <ac:spMk id="2" creationId="{E776E52B-FB96-48B5-B87A-E73E8A3ACDF9}"/>
          </ac:spMkLst>
        </pc:spChg>
        <pc:spChg chg="add del mod ord">
          <ac:chgData name="Uwe Behrens" userId="350c1bc37fbad763" providerId="LiveId" clId="{9FAE3D3C-764D-433E-AF4F-A6D0082E32BC}" dt="2023-02-09T14:07:01.267" v="2747" actId="478"/>
          <ac:spMkLst>
            <pc:docMk/>
            <pc:sldMk cId="2302970132" sldId="396"/>
            <ac:spMk id="3" creationId="{75CD1BA8-48D3-C628-3B24-C9A081D37452}"/>
          </ac:spMkLst>
        </pc:spChg>
        <pc:spChg chg="mod ord">
          <ac:chgData name="Uwe Behrens" userId="350c1bc37fbad763" providerId="LiveId" clId="{9FAE3D3C-764D-433E-AF4F-A6D0082E32BC}" dt="2023-02-09T14:09:32.257" v="2776" actId="700"/>
          <ac:spMkLst>
            <pc:docMk/>
            <pc:sldMk cId="2302970132" sldId="396"/>
            <ac:spMk id="7" creationId="{97CCE351-B687-E35B-5BC3-0D8DDC8D3A77}"/>
          </ac:spMkLst>
        </pc:spChg>
        <pc:spChg chg="add del mod ord">
          <ac:chgData name="Uwe Behrens" userId="350c1bc37fbad763" providerId="LiveId" clId="{9FAE3D3C-764D-433E-AF4F-A6D0082E32BC}" dt="2023-02-09T14:08:37.157" v="2758" actId="21"/>
          <ac:spMkLst>
            <pc:docMk/>
            <pc:sldMk cId="2302970132" sldId="396"/>
            <ac:spMk id="8" creationId="{BF8BF2C1-D9E2-7919-84ED-7FF740DB4037}"/>
          </ac:spMkLst>
        </pc:spChg>
        <pc:spChg chg="add mod">
          <ac:chgData name="Uwe Behrens" userId="350c1bc37fbad763" providerId="LiveId" clId="{9FAE3D3C-764D-433E-AF4F-A6D0082E32BC}" dt="2023-02-09T14:08:33.671" v="2757" actId="14100"/>
          <ac:spMkLst>
            <pc:docMk/>
            <pc:sldMk cId="2302970132" sldId="396"/>
            <ac:spMk id="9" creationId="{EA927D7C-400B-6518-674F-86672E9651DE}"/>
          </ac:spMkLst>
        </pc:spChg>
        <pc:spChg chg="add del mod ord">
          <ac:chgData name="Uwe Behrens" userId="350c1bc37fbad763" providerId="LiveId" clId="{9FAE3D3C-764D-433E-AF4F-A6D0082E32BC}" dt="2023-02-09T14:10:29.213" v="2781" actId="478"/>
          <ac:spMkLst>
            <pc:docMk/>
            <pc:sldMk cId="2302970132" sldId="396"/>
            <ac:spMk id="10" creationId="{C3BD0EFD-15A6-55F2-5A06-569F990524FF}"/>
          </ac:spMkLst>
        </pc:spChg>
        <pc:spChg chg="add mod">
          <ac:chgData name="Uwe Behrens" userId="350c1bc37fbad763" providerId="LiveId" clId="{9FAE3D3C-764D-433E-AF4F-A6D0082E32BC}" dt="2023-02-14T10:29:13.499" v="5272" actId="313"/>
          <ac:spMkLst>
            <pc:docMk/>
            <pc:sldMk cId="2302970132" sldId="396"/>
            <ac:spMk id="11" creationId="{F8D85B2F-6BA6-A11F-C1BF-205FA58FA006}"/>
          </ac:spMkLst>
        </pc:spChg>
        <pc:picChg chg="mod modCrop">
          <ac:chgData name="Uwe Behrens" userId="350c1bc37fbad763" providerId="LiveId" clId="{9FAE3D3C-764D-433E-AF4F-A6D0082E32BC}" dt="2023-02-09T14:05:27.719" v="2743" actId="1076"/>
          <ac:picMkLst>
            <pc:docMk/>
            <pc:sldMk cId="2302970132" sldId="396"/>
            <ac:picMk id="5" creationId="{0460F544-FC9B-F41E-171F-4535E112AAF6}"/>
          </ac:picMkLst>
        </pc:picChg>
      </pc:sldChg>
      <pc:sldChg chg="del ord">
        <pc:chgData name="Uwe Behrens" userId="350c1bc37fbad763" providerId="LiveId" clId="{9FAE3D3C-764D-433E-AF4F-A6D0082E32BC}" dt="2023-02-09T19:12:23.592" v="4662" actId="2696"/>
        <pc:sldMkLst>
          <pc:docMk/>
          <pc:sldMk cId="627540885" sldId="398"/>
        </pc:sldMkLst>
      </pc:sldChg>
      <pc:sldChg chg="del ord">
        <pc:chgData name="Uwe Behrens" userId="350c1bc37fbad763" providerId="LiveId" clId="{9FAE3D3C-764D-433E-AF4F-A6D0082E32BC}" dt="2023-02-09T19:12:27.865" v="4663" actId="2696"/>
        <pc:sldMkLst>
          <pc:docMk/>
          <pc:sldMk cId="3956434235" sldId="401"/>
        </pc:sldMkLst>
      </pc:sldChg>
      <pc:sldChg chg="ord">
        <pc:chgData name="Uwe Behrens" userId="350c1bc37fbad763" providerId="LiveId" clId="{9FAE3D3C-764D-433E-AF4F-A6D0082E32BC}" dt="2023-02-09T11:27:00.422" v="1473"/>
        <pc:sldMkLst>
          <pc:docMk/>
          <pc:sldMk cId="490504131" sldId="404"/>
        </pc:sldMkLst>
      </pc:sldChg>
      <pc:sldChg chg="add del">
        <pc:chgData name="Uwe Behrens" userId="350c1bc37fbad763" providerId="LiveId" clId="{9FAE3D3C-764D-433E-AF4F-A6D0082E32BC}" dt="2023-02-09T19:16:57.700" v="4932" actId="2696"/>
        <pc:sldMkLst>
          <pc:docMk/>
          <pc:sldMk cId="428704961" sldId="405"/>
        </pc:sldMkLst>
      </pc:sldChg>
      <pc:sldChg chg="addSp modSp add del mod ord">
        <pc:chgData name="Uwe Behrens" userId="350c1bc37fbad763" providerId="LiveId" clId="{9FAE3D3C-764D-433E-AF4F-A6D0082E32BC}" dt="2023-02-09T19:12:35.207" v="4665" actId="2696"/>
        <pc:sldMkLst>
          <pc:docMk/>
          <pc:sldMk cId="2945668486" sldId="406"/>
        </pc:sldMkLst>
        <pc:spChg chg="mod">
          <ac:chgData name="Uwe Behrens" userId="350c1bc37fbad763" providerId="LiveId" clId="{9FAE3D3C-764D-433E-AF4F-A6D0082E32BC}" dt="2023-01-29T10:24:54.144" v="5" actId="20577"/>
          <ac:spMkLst>
            <pc:docMk/>
            <pc:sldMk cId="2945668486" sldId="406"/>
            <ac:spMk id="7" creationId="{97CCE351-B687-E35B-5BC3-0D8DDC8D3A77}"/>
          </ac:spMkLst>
        </pc:spChg>
        <pc:picChg chg="add mod">
          <ac:chgData name="Uwe Behrens" userId="350c1bc37fbad763" providerId="LiveId" clId="{9FAE3D3C-764D-433E-AF4F-A6D0082E32BC}" dt="2023-01-29T10:25:49.074" v="14" actId="14100"/>
          <ac:picMkLst>
            <pc:docMk/>
            <pc:sldMk cId="2945668486" sldId="406"/>
            <ac:picMk id="5" creationId="{7C099632-7E75-DAFF-C672-726F063D0352}"/>
          </ac:picMkLst>
        </pc:picChg>
      </pc:sldChg>
      <pc:sldChg chg="new del">
        <pc:chgData name="Uwe Behrens" userId="350c1bc37fbad763" providerId="LiveId" clId="{9FAE3D3C-764D-433E-AF4F-A6D0082E32BC}" dt="2023-02-09T14:22:16.221" v="3030" actId="2696"/>
        <pc:sldMkLst>
          <pc:docMk/>
          <pc:sldMk cId="1425431015" sldId="407"/>
        </pc:sldMkLst>
      </pc:sldChg>
      <pc:sldChg chg="add del">
        <pc:chgData name="Uwe Behrens" userId="350c1bc37fbad763" providerId="LiveId" clId="{9FAE3D3C-764D-433E-AF4F-A6D0082E32BC}" dt="2023-02-09T11:14:35.587" v="1223" actId="2696"/>
        <pc:sldMkLst>
          <pc:docMk/>
          <pc:sldMk cId="104156755" sldId="408"/>
        </pc:sldMkLst>
      </pc:sldChg>
      <pc:sldChg chg="modSp add mod">
        <pc:chgData name="Uwe Behrens" userId="350c1bc37fbad763" providerId="LiveId" clId="{9FAE3D3C-764D-433E-AF4F-A6D0082E32BC}" dt="2023-02-14T10:39:38.277" v="5320" actId="20577"/>
        <pc:sldMkLst>
          <pc:docMk/>
          <pc:sldMk cId="2967545774" sldId="409"/>
        </pc:sldMkLst>
        <pc:spChg chg="mod">
          <ac:chgData name="Uwe Behrens" userId="350c1bc37fbad763" providerId="LiveId" clId="{9FAE3D3C-764D-433E-AF4F-A6D0082E32BC}" dt="2023-02-14T10:34:06.685" v="5319" actId="20577"/>
          <ac:spMkLst>
            <pc:docMk/>
            <pc:sldMk cId="2967545774" sldId="409"/>
            <ac:spMk id="2" creationId="{E776E52B-FB96-48B5-B87A-E73E8A3ACDF9}"/>
          </ac:spMkLst>
        </pc:spChg>
        <pc:spChg chg="mod">
          <ac:chgData name="Uwe Behrens" userId="350c1bc37fbad763" providerId="LiveId" clId="{9FAE3D3C-764D-433E-AF4F-A6D0082E32BC}" dt="2023-02-14T10:39:38.277" v="5320" actId="20577"/>
          <ac:spMkLst>
            <pc:docMk/>
            <pc:sldMk cId="2967545774" sldId="409"/>
            <ac:spMk id="5" creationId="{439420BA-F71A-430E-8972-ED26E8248725}"/>
          </ac:spMkLst>
        </pc:spChg>
      </pc:sldChg>
      <pc:sldChg chg="add del ord">
        <pc:chgData name="Uwe Behrens" userId="350c1bc37fbad763" providerId="LiveId" clId="{9FAE3D3C-764D-433E-AF4F-A6D0082E32BC}" dt="2023-02-09T19:12:16.215" v="4661" actId="2696"/>
        <pc:sldMkLst>
          <pc:docMk/>
          <pc:sldMk cId="2852386266" sldId="410"/>
        </pc:sldMkLst>
      </pc:sldChg>
      <pc:sldChg chg="addSp delSp modSp add mod">
        <pc:chgData name="Uwe Behrens" userId="350c1bc37fbad763" providerId="LiveId" clId="{9FAE3D3C-764D-433E-AF4F-A6D0082E32BC}" dt="2023-02-18T14:19:38.737" v="5624" actId="1076"/>
        <pc:sldMkLst>
          <pc:docMk/>
          <pc:sldMk cId="1248635705" sldId="411"/>
        </pc:sldMkLst>
        <pc:spChg chg="mod">
          <ac:chgData name="Uwe Behrens" userId="350c1bc37fbad763" providerId="LiveId" clId="{9FAE3D3C-764D-433E-AF4F-A6D0082E32BC}" dt="2023-02-09T14:21:10.453" v="2994" actId="20577"/>
          <ac:spMkLst>
            <pc:docMk/>
            <pc:sldMk cId="1248635705" sldId="411"/>
            <ac:spMk id="2" creationId="{E776E52B-FB96-48B5-B87A-E73E8A3ACDF9}"/>
          </ac:spMkLst>
        </pc:spChg>
        <pc:spChg chg="mod">
          <ac:chgData name="Uwe Behrens" userId="350c1bc37fbad763" providerId="LiveId" clId="{9FAE3D3C-764D-433E-AF4F-A6D0082E32BC}" dt="2023-02-09T13:33:07.144" v="2201" actId="14100"/>
          <ac:spMkLst>
            <pc:docMk/>
            <pc:sldMk cId="1248635705" sldId="411"/>
            <ac:spMk id="4" creationId="{3AA0273F-8EAB-4D2B-942A-ECBE56696ACB}"/>
          </ac:spMkLst>
        </pc:spChg>
        <pc:spChg chg="mod">
          <ac:chgData name="Uwe Behrens" userId="350c1bc37fbad763" providerId="LiveId" clId="{9FAE3D3C-764D-433E-AF4F-A6D0082E32BC}" dt="2023-02-18T14:19:38.737" v="5624" actId="1076"/>
          <ac:spMkLst>
            <pc:docMk/>
            <pc:sldMk cId="1248635705" sldId="411"/>
            <ac:spMk id="5" creationId="{51F8387E-03FA-38A0-6B97-46FD0F0AE7CF}"/>
          </ac:spMkLst>
        </pc:spChg>
        <pc:picChg chg="del">
          <ac:chgData name="Uwe Behrens" userId="350c1bc37fbad763" providerId="LiveId" clId="{9FAE3D3C-764D-433E-AF4F-A6D0082E32BC}" dt="2023-02-09T13:17:38.860" v="1514" actId="21"/>
          <ac:picMkLst>
            <pc:docMk/>
            <pc:sldMk cId="1248635705" sldId="411"/>
            <ac:picMk id="3" creationId="{19468CB8-2C89-67DF-AB35-1C5020117146}"/>
          </ac:picMkLst>
        </pc:picChg>
        <pc:picChg chg="add del">
          <ac:chgData name="Uwe Behrens" userId="350c1bc37fbad763" providerId="LiveId" clId="{9FAE3D3C-764D-433E-AF4F-A6D0082E32BC}" dt="2023-02-09T13:17:46.891" v="1516" actId="478"/>
          <ac:picMkLst>
            <pc:docMk/>
            <pc:sldMk cId="1248635705" sldId="411"/>
            <ac:picMk id="8" creationId="{D6168B4D-2CDE-44D8-DDBE-373EDFA42313}"/>
          </ac:picMkLst>
        </pc:picChg>
        <pc:picChg chg="add mod modCrop">
          <ac:chgData name="Uwe Behrens" userId="350c1bc37fbad763" providerId="LiveId" clId="{9FAE3D3C-764D-433E-AF4F-A6D0082E32BC}" dt="2023-02-09T13:32:57.423" v="2200" actId="1076"/>
          <ac:picMkLst>
            <pc:docMk/>
            <pc:sldMk cId="1248635705" sldId="411"/>
            <ac:picMk id="10" creationId="{75242955-3CEA-9560-B7C6-D86C7E8B4C25}"/>
          </ac:picMkLst>
        </pc:picChg>
      </pc:sldChg>
      <pc:sldChg chg="new del">
        <pc:chgData name="Uwe Behrens" userId="350c1bc37fbad763" providerId="LiveId" clId="{9FAE3D3C-764D-433E-AF4F-A6D0082E32BC}" dt="2023-02-09T14:22:09.196" v="3029" actId="2696"/>
        <pc:sldMkLst>
          <pc:docMk/>
          <pc:sldMk cId="1734607149" sldId="41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33:1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24575,'9'0'0,"7"0"0,-2 0 0,-10 0 0,-9 0 0,-13 0 0,-4 9 0,-7 3 0,-4 4 0,5 0-8191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0:0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0:31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 24575,'-8'0'0,"0"1"0,0 0 0,0 1 0,1-1 0,-1 2 0,0-1 0,1 1 0,0 0 0,0 0 0,0 1 0,0 0 0,0 0 0,-9 9 0,-7 7 0,2 1 0,-26 31 0,1-2 0,16-18-49,-48 44-1267,58-61-5510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3:3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3:40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5:01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24575,'-4'0'0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5:4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4:17:1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4:19:11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2712 1275 24575,'-6'-4'0,"0"0"0,0 1 0,0-1 0,0 1 0,0 1 0,-1-1 0,1 1 0,-1 0 0,-8-1 0,-20-8 0,-32-13 0,-111-25 0,88 34 0,55 10 0,-46-12 0,42 8 0,0 1 0,-42-2 0,47 7 0,1-1 0,-1-2 0,-49-16 0,-54-36 0,21 8 0,81 35 0,1-1 0,1-1 0,1-2 0,-44-34 0,26 13 0,-79-84 0,112 104 0,1-1 0,-24-40 0,25 35 0,-37-45 0,-5 13 0,-4 2 0,-109-78 0,148 117 0,1 4 0,1 0 0,-2 2 0,0 1 0,-40-14 0,38 15 0,1 0 0,-1-1 0,-38-25 0,46 25 0,0 1 0,0 0 0,-1 1 0,1 1 0,-2 1 0,1 0 0,-1 2 0,0 0 0,0 0 0,0 2 0,0 0 0,-29 2 0,-99 1-1365,106 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4:19:16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36:22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24575,'0'38'0,"0"738"0,1-760 0,1-1 0,2 0 0,1 0 0,1-1 0,1 1 0,2 0 0,1-1 0,25 26 0,8-2 0,88 61 0,3-1 0,-91-56 0,-39-36 0,1 0 0,0 0 0,1 0 0,1 0 0,0 0 0,0-1 0,1 0 0,0 1 0,1-1 0,0-1 0,1 1 0,0-1 0,0 0 0,1 0 0,0 0 0,15 3 0,-17-5-37,47 11-229,2-1 1,1-1-1,1-1 1,76 6-1,-74-12-6560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36:30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706 1 24575,'-8'1'0,"0"0"0,0 1 0,0 0 0,-14 5 0,-2 1 0,-8 1 0,0-1 0,-1-2 0,-63 5 0,84-11 0,0 0 0,0 1 0,0 1 0,0 0 0,0 0 0,0 1 0,1 1 0,-1 0 0,1 1 0,0 0 0,0 0 0,1 1 0,-1 1 0,2 0 0,-1 0 0,1 1 0,-12 12 0,-7 7 0,-1-2 0,-58 39 0,30-23-1365,34-21-5461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37:20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24575,'1'12'0,"0"-1"0,1 0 0,0 0 0,3 11 0,2 10 0,-3-19 0,0 0 0,0 0 0,1-1 0,0 0 0,1 0 0,0 0 0,1-1 0,0 0 0,0-1 0,1 1 0,0-2 0,0 1 0,1-2 0,10 9 0,-14-13 0,0-1 0,0 0 0,1 0 0,-1-1 0,1 0 0,-1 0 0,1 0 0,10 1 0,-10-2 0,0 0 0,0 0 0,0 1 0,0 0 0,0 1 0,0-1 0,6 6 0,7 5 0,30 18 0,-41-27 0,1 0 0,-1-1 0,1 0 0,0-1 0,0 0 0,15 0 0,-13-2 0,-1 0 0,1 1 0,-1 0 0,1 1 0,-1 0 0,0 1 0,0 1 0,0 0 0,0 0 0,0 2 0,-1-1 0,1 1 0,15 15 0,16 18 0,57 61 0,-71-69 0,-2 0 0,32 28 0,-28-32 0,-5-4 0,35 26 0,-26-24 0,-15-11 0,0-2 0,0 0 0,25 11 0,-13-12 0,-22-9 0,0 1 0,1 0 0,-1 1 0,0 0 0,0 1 0,-1 0 0,1 0 0,7 7 0,-8-4 0,0-1 0,1-1 0,0 0 0,0 0 0,0-1 0,0 0 0,1-1 0,0 0 0,0 0 0,0-1 0,0-1 0,0 0 0,0 0 0,0-1 0,1 0 0,-1-1 0,10-2 0,-4 2 0,0 1 0,-1 1 0,0 0 0,1 1 0,-1 1 0,0 1 0,0 0 0,0 1 0,-1 1 0,0 0 0,0 1 0,0 1 0,12 11 0,-8-3 0,20 24 0,8 9 0,-38-45 17,0 0-1,-1-1 1,1 0-1,1 0 0,-1-1 1,0 0-1,14 3 1,-13-4-267,1 1 1,-1 0-1,1 1 1,-1 0-1,10 7 1,1 5-6577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38:0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38:1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24575,'3'-1'0,"0"2"0,0-1 0,0 0 0,1 1 0,-1-1 0,0 1 0,0 0 0,0 0 0,0 0 0,0 0 0,0 1 0,-1-1 0,1 1 0,0 0 0,-1 0 0,1 0 0,-1 0 0,1 0 0,-1 0 0,0 1 0,0-1 0,0 1 0,0-1 0,-1 1 0,1 0 0,-1 0 0,1 0 0,-1 0 0,0 0 0,1 5 0,1 9 0,0 0 0,-1 0 0,-1 0 0,-1 28 0,0-2 0,3-24 0,0-1 0,1 1 0,12 34 0,-10-35 0,0 0 0,-2 0 0,0 0 0,1 19 0,-3 46 0,-3-58 0,2 1 0,0-1 0,2 1 0,0-1 0,2 0 0,10 33 0,-10-44 0,-2-4 0,1-1 0,0 0 0,0 1 0,0-2 0,1 1 0,1 0 0,-1-1 0,13 13 0,-10-13 0,-1 0 0,1 1 0,-2 0 0,1 0 0,-1 0 0,0 1 0,-1 0 0,-1 0 0,1 1 0,-1-1 0,-1 1 0,0 0 0,-1-1 0,3 21 0,-1-6 0,1 0 0,1-1 0,2 0 0,15 37 0,54 86 0,-10-19 0,-55-103 0,50 96 0,-18-57 0,3-1 0,3-3 0,77 73 0,-48-57 0,-41-42 0,-1 2 0,-2 2 0,47 65 0,5 15 0,-43-63 0,20 29 0,-38-33 0,-21-40 0,0 0 0,1 0 0,13 18 0,60 90 0,-31-43 0,-12-24 0,1-2 0,52 52 0,-33-38 0,-39-43 0,1-1 0,38 33 0,-48-47 0,0 0 0,0-1 0,1 0 0,0 0 0,0-1 0,0 0 0,0-1 0,1 0 0,-1 0 0,1-1 0,15 2 0,100-4 0,-95-2 0,0 2 0,0 1 0,53 8 0,-28 2-1365,-32-7-5461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0:1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24575,'0'-4'0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0:17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7T10:40:0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1349 29 24575,'0'-1'0,"-1"0"0,1 0 0,-1 0 0,1 0 0,-1 0 0,0 0 0,1 0 0,-1 0 0,0 0 0,1 1 0,-1-1 0,0 0 0,0 0 0,0 1 0,0-1 0,0 0 0,0 1 0,0-1 0,0 1 0,0-1 0,0 1 0,0 0 0,0-1 0,-1 1 0,1 0 0,-2 0 0,-37-6 0,34 6 0,-37-3 0,-1 2 0,0 1 0,1 3 0,-66 12 0,51-8 0,1-2 0,-1-2 0,-65-6 0,15 1 0,-18 0 0,-144 5 0,98 23-1365,149-25-5461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4F5C8-9866-E325-0A99-8A0289AD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FB921F-7251-965A-1DE2-89A5ABC5E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E7AAE-7C51-D1D4-7427-6715A0EA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D31BAC-64FC-2C5F-260B-EE53829F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CCCFB6-08B6-AEA9-F3F1-E7DB425A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E1D0C-C3B2-3B2C-85F6-7C688C4B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F3CE04-9239-DFC0-D630-83B7C2C29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8D093-158F-8FE9-C32C-E580AA0A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17421A-AABA-F281-5C35-7F7DF61A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72870-3862-6C8F-7272-078FE1B9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84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E1928F-FDD3-31A8-3653-AC086DA8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D4177F-3192-7A15-53C5-ED6FC4373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CD887-360C-B55D-6889-87F59642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3FDFD0-3D74-6843-7B08-E809027B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A9D7A8-31DA-D5FB-8A59-D57BCA7D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27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55654-11D8-BA84-E880-8B36CFE5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33FAC0-1A80-469B-ADCC-17174CA7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CF316-7F09-CDBA-FC79-AECFEEAA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15B70D-AEA8-3A15-8B9E-409370FA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ACC69-591C-68E3-A86D-FE057E48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3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CFEB6-BEAE-E9B3-D9CD-E9F2039F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940E0D-D85E-3930-4F1D-AD705754A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89516D-B209-6BDA-0208-890B9B43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C611FC-0565-81F2-2431-C5BDE54D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F7D0EB-E525-4D24-F5B4-4126BECE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50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E9D12-0A21-0A18-4670-5D0EFA6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3F32C9-5F72-5DAD-230C-10D246D1F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1D9CB4-CAD2-EECF-B574-093DCFE8D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B578A9-1593-4F12-DBB9-43E4BF4A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36C9F4-D030-F609-A560-3D4EAB32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42608A-EB3F-85D4-EE94-325A9D0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9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97165-77D9-2D89-C442-CF6F9FD7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E0D911-9983-F4CD-2521-4A1349401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FF374E-90ED-FDA2-8983-1F3FCF92F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5E574A-D683-F6FC-30E1-DB7EE22FA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97E250-AA3F-36E1-1F9B-AE49FE212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B77281-2F65-DAF0-F090-C71C027B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1EC5A9-5B0E-1019-60D0-ED75282B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F3B070-F5B1-04A6-E81C-CD45DBB3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62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EDC52-3BC3-5720-7BBA-B26A1620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B67F9C-4CCE-CE46-5A86-A0083C8D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29DDB9-65DF-B15A-EC82-486B286A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2BE872-6C47-5C00-0222-727FDFF0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87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2D481B-3B4F-157B-2B6B-70BAE80B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C89351-1CD2-95E7-B170-1B91E5FE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6778E3-3500-69F4-0A81-E8F546E7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6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0CF0-9510-BE75-FC03-6431EE54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95047-7C81-D7B3-A6FD-BB1A37A4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073343-05AD-2012-4D20-8A5D9EB90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DD30CC-7D5C-B2C4-98D4-71723555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0726C3-F741-A7F3-B62A-4093CF8E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9B185F-14B0-48A5-D9D1-39175732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2A813-5A6C-1F8C-5359-390A578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5421C1-E968-A875-B24A-ED1EF1761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64E04A-C2B0-50B5-75DE-0BBA9A385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91E7FE-726B-B433-EB74-D6A96457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F12257-249C-EA81-D969-E02F92A6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EC9D4-2C23-2423-A8AC-482940C0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00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E99436-35E6-A560-625C-FCA4ACBD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180CB-F7D8-D98D-0995-B1068C80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268D9E-3D52-0581-9188-A91C45731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CA74-9194-4D9D-A97C-59C183C3F6E0}" type="datetimeFigureOut">
              <a:rPr lang="de-DE" smtClean="0"/>
              <a:t>18.02.2023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D57C15-BFB1-FD3C-4414-E7EAE5C0D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DAC4D1-86D8-7011-8AA6-B88BA8DA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E011-A6F3-4F23-BC1B-EBD0F4D1D4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8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4.xml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3.xml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20" Type="http://schemas.openxmlformats.org/officeDocument/2006/relationships/customXml" Target="../ink/ink10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28" Type="http://schemas.openxmlformats.org/officeDocument/2006/relationships/customXml" Target="../ink/ink16.xml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31" Type="http://schemas.openxmlformats.org/officeDocument/2006/relationships/customXml" Target="../ink/ink18.xml"/><Relationship Id="rId4" Type="http://schemas.openxmlformats.org/officeDocument/2006/relationships/image" Target="../media/image60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4.png"/><Relationship Id="rId27" Type="http://schemas.openxmlformats.org/officeDocument/2006/relationships/customXml" Target="../ink/ink15.xml"/><Relationship Id="rId3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D596A-AE97-47CB-A6F7-AEC9D8D9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5400" b="1"/>
              <a:t>Feindbild China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AC8648-EAFC-4E52-85EA-B65AA2FEE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endParaRPr lang="de-DE" sz="2000" b="1"/>
          </a:p>
          <a:p>
            <a:pPr algn="l"/>
            <a:r>
              <a:rPr lang="de-DE" sz="2000" b="1"/>
              <a:t>Was wir alles nicht über die Volksrepublik wissen</a:t>
            </a:r>
          </a:p>
          <a:p>
            <a:pPr algn="l"/>
            <a:endParaRPr lang="de-DE" sz="2000"/>
          </a:p>
          <a:p>
            <a:pPr algn="l"/>
            <a:r>
              <a:rPr lang="de-DE" sz="2000"/>
              <a:t>Dr. Uwe Behrens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BEA350-D1DA-4E47-8706-922BFA36E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87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656950"/>
          </a:xfrm>
        </p:spPr>
        <p:txBody>
          <a:bodyPr>
            <a:noAutofit/>
          </a:bodyPr>
          <a:lstStyle/>
          <a:p>
            <a:r>
              <a:rPr lang="de-DE" sz="5400" b="1" dirty="0"/>
              <a:t>Feindbild China/Umbau der Welt 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388962"/>
            <a:ext cx="9144000" cy="54209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92433"/>
            <a:ext cx="9144000" cy="3634194"/>
          </a:xfrm>
        </p:spPr>
        <p:txBody>
          <a:bodyPr>
            <a:noAutofit/>
          </a:bodyPr>
          <a:lstStyle/>
          <a:p>
            <a:endParaRPr lang="de-DE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1F8387E-03FA-38A0-6B97-46FD0F0AE7CF}"/>
              </a:ext>
            </a:extLst>
          </p:cNvPr>
          <p:cNvSpPr txBox="1"/>
          <p:nvPr/>
        </p:nvSpPr>
        <p:spPr>
          <a:xfrm>
            <a:off x="5854027" y="1969244"/>
            <a:ext cx="53824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Mexiko: </a:t>
            </a:r>
            <a:r>
              <a:rPr lang="de-DE" dirty="0"/>
              <a:t>Infrastruktur, Bergbau - Kupfer, Handel</a:t>
            </a:r>
          </a:p>
          <a:p>
            <a:r>
              <a:rPr lang="de-DE" dirty="0"/>
              <a:t>                China ist </a:t>
            </a:r>
            <a:r>
              <a:rPr lang="de-DE" b="1" dirty="0"/>
              <a:t>nach 2. wichtigster Handelspartner</a:t>
            </a:r>
          </a:p>
          <a:p>
            <a:r>
              <a:rPr lang="de-DE" b="1" dirty="0"/>
              <a:t>Nikaragua</a:t>
            </a:r>
            <a:r>
              <a:rPr lang="de-DE" dirty="0"/>
              <a:t>: Infrastruktur, </a:t>
            </a:r>
            <a:r>
              <a:rPr lang="de-DE" b="1" dirty="0"/>
              <a:t>Nikaragua-Kanal</a:t>
            </a:r>
          </a:p>
          <a:p>
            <a:r>
              <a:rPr lang="de-DE" b="1" dirty="0"/>
              <a:t>Panama</a:t>
            </a:r>
            <a:r>
              <a:rPr lang="de-DE" dirty="0"/>
              <a:t>: Infrastruktur, Kupfer</a:t>
            </a:r>
          </a:p>
          <a:p>
            <a:r>
              <a:rPr lang="de-DE" dirty="0"/>
              <a:t>                China ist </a:t>
            </a:r>
            <a:r>
              <a:rPr lang="de-DE" b="1" dirty="0"/>
              <a:t>nach 2. wichtigster Handelspartner</a:t>
            </a:r>
          </a:p>
          <a:p>
            <a:r>
              <a:rPr lang="de-DE" b="1" dirty="0"/>
              <a:t>Kolumbien</a:t>
            </a:r>
            <a:r>
              <a:rPr lang="de-DE" dirty="0"/>
              <a:t>: Infrastruktur, Kommunikation,  Energie</a:t>
            </a:r>
          </a:p>
          <a:p>
            <a:r>
              <a:rPr lang="de-DE" dirty="0"/>
              <a:t>                 China ist </a:t>
            </a:r>
            <a:r>
              <a:rPr lang="de-DE" b="1" dirty="0"/>
              <a:t>wichtigster Handelspartner</a:t>
            </a:r>
          </a:p>
          <a:p>
            <a:r>
              <a:rPr lang="de-DE" b="1" dirty="0"/>
              <a:t>Ecuador: </a:t>
            </a:r>
            <a:r>
              <a:rPr lang="de-DE" dirty="0"/>
              <a:t>Infrastruktur, Energie, Bergbau </a:t>
            </a:r>
          </a:p>
          <a:p>
            <a:r>
              <a:rPr lang="de-DE" dirty="0"/>
              <a:t>                 China ist </a:t>
            </a:r>
            <a:r>
              <a:rPr lang="de-DE" b="1" dirty="0"/>
              <a:t>wichtigster Handelspartner</a:t>
            </a:r>
          </a:p>
          <a:p>
            <a:r>
              <a:rPr lang="de-DE" b="1" dirty="0"/>
              <a:t>Peru:        </a:t>
            </a:r>
            <a:r>
              <a:rPr lang="de-DE" dirty="0"/>
              <a:t>Infrastruktur </a:t>
            </a:r>
            <a:r>
              <a:rPr lang="de-DE" b="1" dirty="0"/>
              <a:t>Hafen Chancay</a:t>
            </a:r>
          </a:p>
          <a:p>
            <a:r>
              <a:rPr lang="de-DE" dirty="0"/>
              <a:t>                  China ist </a:t>
            </a:r>
            <a:r>
              <a:rPr lang="de-DE" b="1" dirty="0"/>
              <a:t>wichtigster Handelspartner</a:t>
            </a:r>
          </a:p>
          <a:p>
            <a:r>
              <a:rPr lang="de-DE" b="1" dirty="0"/>
              <a:t>Brasilien: </a:t>
            </a:r>
            <a:r>
              <a:rPr lang="de-DE" dirty="0"/>
              <a:t>Infrastruktur, Energie, </a:t>
            </a:r>
            <a:r>
              <a:rPr lang="de-DE" b="1" dirty="0"/>
              <a:t>Batteriefabrik</a:t>
            </a:r>
          </a:p>
          <a:p>
            <a:r>
              <a:rPr lang="de-DE" dirty="0"/>
              <a:t>                   China ist </a:t>
            </a:r>
            <a:r>
              <a:rPr lang="de-DE" b="1" dirty="0"/>
              <a:t>wichtigster Handelspartner</a:t>
            </a:r>
          </a:p>
          <a:p>
            <a:r>
              <a:rPr lang="de-DE" b="1" dirty="0"/>
              <a:t>Chile:       </a:t>
            </a:r>
            <a:r>
              <a:rPr lang="de-DE" dirty="0"/>
              <a:t>Agra, Kommunikation, Energie</a:t>
            </a:r>
          </a:p>
          <a:p>
            <a:r>
              <a:rPr lang="de-DE" dirty="0"/>
              <a:t>                  China ist </a:t>
            </a:r>
            <a:r>
              <a:rPr lang="de-DE" b="1" dirty="0"/>
              <a:t>wichtigster Handelspartner</a:t>
            </a:r>
          </a:p>
          <a:p>
            <a:r>
              <a:rPr lang="de-DE" b="1" dirty="0"/>
              <a:t>Argentinien</a:t>
            </a:r>
            <a:r>
              <a:rPr lang="de-DE" dirty="0"/>
              <a:t>: Infrastruktur, </a:t>
            </a:r>
            <a:r>
              <a:rPr lang="de-DE" b="1" dirty="0"/>
              <a:t>Batteriefabrik,</a:t>
            </a:r>
            <a:r>
              <a:rPr lang="de-DE" dirty="0"/>
              <a:t> Energie</a:t>
            </a:r>
          </a:p>
          <a:p>
            <a:r>
              <a:rPr lang="de-DE" dirty="0"/>
              <a:t>                   China ist </a:t>
            </a:r>
            <a:r>
              <a:rPr lang="de-DE" b="1" dirty="0"/>
              <a:t>wichtigster Handelspartner</a:t>
            </a:r>
          </a:p>
        </p:txBody>
      </p:sp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5242955-3CEA-9560-B7C6-D86C7E8B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" b="8095"/>
          <a:stretch/>
        </p:blipFill>
        <p:spPr>
          <a:xfrm>
            <a:off x="578428" y="2023400"/>
            <a:ext cx="4326081" cy="45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3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095" y="552182"/>
            <a:ext cx="4925699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5200" b="1" dirty="0"/>
              <a:t>Feindbild China / Umbau der Welt 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095" y="4067032"/>
            <a:ext cx="4624699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Länder mit China </a:t>
            </a:r>
            <a:r>
              <a:rPr lang="de-DE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 wichtigsten </a:t>
            </a: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Handelspartner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604BA8-A21F-AC50-BB7F-987E8FC85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6" r="-2" b="10804"/>
          <a:stretch/>
        </p:blipFill>
        <p:spPr>
          <a:xfrm>
            <a:off x="20" y="10"/>
            <a:ext cx="6428074" cy="6857990"/>
          </a:xfrm>
          <a:prstGeom prst="rect">
            <a:avLst/>
          </a:prstGeom>
        </p:spPr>
      </p:pic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26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Feindbild/Umbau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166" y="1600285"/>
            <a:ext cx="9144000" cy="4989095"/>
          </a:xfrm>
        </p:spPr>
        <p:txBody>
          <a:bodyPr/>
          <a:lstStyle/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9420BA-F71A-430E-8972-ED26E8248725}"/>
              </a:ext>
            </a:extLst>
          </p:cNvPr>
          <p:cNvSpPr txBox="1"/>
          <p:nvPr/>
        </p:nvSpPr>
        <p:spPr>
          <a:xfrm>
            <a:off x="919380" y="1564243"/>
            <a:ext cx="98230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CH" sz="3600" b="1" dirty="0"/>
              <a:t>Ein neuer Typus einer globalen Weltordnung</a:t>
            </a:r>
            <a:endParaRPr lang="de-CH" sz="2400" b="1" dirty="0"/>
          </a:p>
          <a:p>
            <a:pPr>
              <a:buFont typeface="Arial"/>
              <a:buChar char="•"/>
            </a:pPr>
            <a:r>
              <a:rPr lang="de-CH" b="1" dirty="0"/>
              <a:t> </a:t>
            </a:r>
            <a:r>
              <a:rPr lang="de-CH" sz="2400" b="1" dirty="0"/>
              <a:t> </a:t>
            </a:r>
            <a:r>
              <a:rPr lang="de-CH" sz="3200" b="1" dirty="0"/>
              <a:t> </a:t>
            </a:r>
            <a:r>
              <a:rPr lang="de-CH" sz="2800" b="1" dirty="0"/>
              <a:t>Nichteinmischung</a:t>
            </a:r>
            <a:r>
              <a:rPr lang="de-CH" sz="3200" dirty="0"/>
              <a:t> </a:t>
            </a:r>
            <a:r>
              <a:rPr lang="de-CH" sz="1800" dirty="0"/>
              <a:t>in wirtschaftliche und politische Belange</a:t>
            </a:r>
          </a:p>
          <a:p>
            <a:pPr>
              <a:buFont typeface="Arial"/>
              <a:buChar char="•"/>
            </a:pPr>
            <a:r>
              <a:rPr lang="de-CH" dirty="0"/>
              <a:t>   </a:t>
            </a:r>
            <a:r>
              <a:rPr lang="de-CH" sz="1800" b="1" dirty="0"/>
              <a:t> </a:t>
            </a:r>
            <a:r>
              <a:rPr lang="de-CH" sz="2800" b="1" dirty="0"/>
              <a:t>Vernetzung </a:t>
            </a:r>
            <a:r>
              <a:rPr lang="de-CH" sz="2800" dirty="0"/>
              <a:t>von </a:t>
            </a:r>
            <a:r>
              <a:rPr lang="de-CH" sz="2800" b="1" dirty="0"/>
              <a:t>ungleichen wirtschaftlichen und politischen</a:t>
            </a:r>
          </a:p>
          <a:p>
            <a:r>
              <a:rPr lang="de-CH" sz="2800" b="1" dirty="0"/>
              <a:t>    Systemen  - Tianxia</a:t>
            </a:r>
            <a:endParaRPr lang="de-CH" sz="2800" dirty="0"/>
          </a:p>
          <a:p>
            <a:pPr>
              <a:buFont typeface="Arial"/>
              <a:buChar char="•"/>
            </a:pPr>
            <a:r>
              <a:rPr lang="de-CH" sz="2400" b="1" dirty="0"/>
              <a:t>   140 Länder und Organisationen nehmen teil, </a:t>
            </a:r>
          </a:p>
          <a:p>
            <a:pPr>
              <a:buFont typeface="Arial"/>
              <a:buChar char="•"/>
            </a:pPr>
            <a:r>
              <a:rPr lang="de-CH" sz="2400" b="1" dirty="0"/>
              <a:t>   Über 1000 Entwicklungsprojekte in 100 Ländern auf allen Kontinenten    </a:t>
            </a:r>
          </a:p>
          <a:p>
            <a:pPr>
              <a:buFont typeface="Arial"/>
              <a:buChar char="•"/>
            </a:pPr>
            <a:r>
              <a:rPr lang="de-CH" sz="2800" b="1" dirty="0"/>
              <a:t>   Langfristige Finanzierung in Infrastruktur und Energie </a:t>
            </a:r>
            <a:r>
              <a:rPr lang="de-CH" sz="1600" dirty="0"/>
              <a:t>(</a:t>
            </a:r>
            <a:r>
              <a:rPr lang="de-CH" dirty="0"/>
              <a:t>66 %) </a:t>
            </a:r>
            <a:r>
              <a:rPr lang="de-CH" sz="2800" b="1" dirty="0"/>
              <a:t>Politik auf Augenhöhe:</a:t>
            </a:r>
            <a:r>
              <a:rPr lang="de-CH" sz="2400" b="1" dirty="0"/>
              <a:t> BRICS, SCO, FOCAC, CASCF, CELAC </a:t>
            </a:r>
            <a:endParaRPr lang="de-CH" sz="4000" dirty="0"/>
          </a:p>
          <a:p>
            <a:pPr>
              <a:buNone/>
            </a:pPr>
            <a:r>
              <a:rPr lang="de-CH" sz="4000" b="1" dirty="0"/>
              <a:t>              Harmonie anstatt Hegemonie </a:t>
            </a:r>
          </a:p>
          <a:p>
            <a:pPr>
              <a:buNone/>
            </a:pPr>
            <a:r>
              <a:rPr lang="de-CH" sz="2800" b="1" dirty="0"/>
              <a:t>Es ist eine Alternative zum bisherigen vom Westen dominierten Weltsystem!!!! – </a:t>
            </a:r>
          </a:p>
        </p:txBody>
      </p:sp>
    </p:spTree>
    <p:extLst>
      <p:ext uri="{BB962C8B-B14F-4D97-AF65-F5344CB8AC3E}">
        <p14:creationId xmlns:p14="http://schemas.microsoft.com/office/powerpoint/2010/main" val="296754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/>
              <a:t>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166" y="1600285"/>
            <a:ext cx="9144000" cy="4989095"/>
          </a:xfrm>
        </p:spPr>
        <p:txBody>
          <a:bodyPr/>
          <a:lstStyle/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9420BA-F71A-430E-8972-ED26E8248725}"/>
              </a:ext>
            </a:extLst>
          </p:cNvPr>
          <p:cNvSpPr txBox="1"/>
          <p:nvPr/>
        </p:nvSpPr>
        <p:spPr>
          <a:xfrm>
            <a:off x="919380" y="1564243"/>
            <a:ext cx="98230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/>
              <a:t>Schuldenfalle?</a:t>
            </a:r>
          </a:p>
          <a:p>
            <a:r>
              <a:rPr lang="de-CH" sz="1400" b="1" dirty="0"/>
              <a:t>Chinesische Kredite </a:t>
            </a:r>
          </a:p>
          <a:p>
            <a:r>
              <a:rPr lang="de-CH" sz="1400" b="1" dirty="0"/>
              <a:t>-      für Projekte werden von den Empfangsstaaten nach ökonomischen Analysen gewählt, nicht durch China </a:t>
            </a:r>
          </a:p>
          <a:p>
            <a:pPr marL="285750" indent="-285750">
              <a:buFontTx/>
              <a:buChar char="-"/>
            </a:pPr>
            <a:r>
              <a:rPr lang="de-CH" sz="1400" b="1" dirty="0"/>
              <a:t>werden nur für produktive Bereiche gewährt – nicht für Verteidigung, Sicherheit ect. </a:t>
            </a:r>
          </a:p>
          <a:p>
            <a:pPr marL="285750" indent="-285750">
              <a:buFontTx/>
              <a:buChar char="-"/>
            </a:pPr>
            <a:r>
              <a:rPr lang="de-CH" sz="1400" b="1" dirty="0"/>
              <a:t>Für Infrastrukturprojekte - haben längere Rückflussdauer </a:t>
            </a:r>
          </a:p>
          <a:p>
            <a:r>
              <a:rPr lang="de-CH" sz="1400" b="1" dirty="0"/>
              <a:t>In allen afrikanischen Ländern, Sri Lanka Chinas Gläubigerlast liegt bei max. 10%</a:t>
            </a:r>
          </a:p>
          <a:p>
            <a:r>
              <a:rPr lang="de-CH" sz="1400" b="1" dirty="0"/>
              <a:t>Beispiele: Hambantota/Sri Lanka oder Airport Entebbe/Uganbda</a:t>
            </a:r>
          </a:p>
          <a:p>
            <a:r>
              <a:rPr lang="de-CH" sz="1400" b="1" dirty="0"/>
              <a:t>Rhodium Group analysierte, John Hopkins Universität, Baltimore/USA, Deborah </a:t>
            </a:r>
            <a:r>
              <a:rPr lang="de-CH" sz="1400" b="1" dirty="0" err="1"/>
              <a:t>Brautigam</a:t>
            </a:r>
            <a:endParaRPr lang="de-CH" sz="1400" b="1" dirty="0"/>
          </a:p>
          <a:p>
            <a:endParaRPr lang="de-CH" sz="1400" b="1" dirty="0"/>
          </a:p>
          <a:p>
            <a:r>
              <a:rPr lang="de-CH" sz="2000" b="1" dirty="0"/>
              <a:t>Neokolonialismus?</a:t>
            </a:r>
          </a:p>
          <a:p>
            <a:r>
              <a:rPr lang="de-CH" sz="1400" b="1" dirty="0"/>
              <a:t>Kredite geknüpft an politische Bedingungen, </a:t>
            </a:r>
          </a:p>
          <a:p>
            <a:r>
              <a:rPr lang="de-CH" sz="1400" b="1" dirty="0"/>
              <a:t>Öffnung der Märkte für Wirtschaften mit höherer Produktivität erzwungen, </a:t>
            </a:r>
          </a:p>
          <a:p>
            <a:r>
              <a:rPr lang="de-CH" sz="1400" b="1" dirty="0"/>
              <a:t>Ausbeutung der Rohstoffe, aber Verarbeitung im Gläubigerland – keine Industrialisierung, keine Infrastruktur</a:t>
            </a:r>
          </a:p>
          <a:p>
            <a:r>
              <a:rPr lang="de-CH" sz="1400" b="1" dirty="0"/>
              <a:t>Investitionen als FDI und nicht als Kredite – Investment gehört dem Ausland – Abfluss der Profite</a:t>
            </a:r>
          </a:p>
          <a:p>
            <a:r>
              <a:rPr lang="de-CH" sz="1400" b="1" dirty="0"/>
              <a:t>Öffnung des Kapitalmarktes führt zu ausländischer Kapital- und Währungskontrolle</a:t>
            </a:r>
          </a:p>
          <a:p>
            <a:r>
              <a:rPr lang="de-CH" sz="1400" b="1" dirty="0"/>
              <a:t>Abwerbung von Softpower - Talentabwerbung </a:t>
            </a:r>
          </a:p>
          <a:p>
            <a:endParaRPr lang="de-CH" sz="1400" b="1" dirty="0"/>
          </a:p>
          <a:p>
            <a:r>
              <a:rPr lang="de-CH" sz="2000" b="1" dirty="0"/>
              <a:t>Landgrabbing? </a:t>
            </a:r>
          </a:p>
          <a:p>
            <a:r>
              <a:rPr lang="de-CH" sz="1400" b="1" dirty="0"/>
              <a:t>Von chinesischen Finanzsystem nicht unterstützt – Einzelbauern…</a:t>
            </a:r>
          </a:p>
          <a:p>
            <a:r>
              <a:rPr lang="de-CH" sz="1400" b="1" dirty="0"/>
              <a:t>John Hopkins Universität Untersuchung bestätigt China verfolgt nicht diese Politik  </a:t>
            </a:r>
          </a:p>
          <a:p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90678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/>
          <a:lstStyle/>
          <a:p>
            <a:r>
              <a:rPr lang="de-DE" sz="4800" b="1"/>
              <a:t>Feindbild China / 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05" y="1668378"/>
            <a:ext cx="9926595" cy="4989095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eränderte Weltsituation: </a:t>
            </a:r>
            <a:r>
              <a:rPr lang="de-DE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de-DE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de-DE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neoliberale G7-Länder in Krise 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(Finanz, Sozial, Klima, Energie …)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</a:t>
            </a:r>
          </a:p>
          <a:p>
            <a:pPr algn="l" rtl="0" fontAlgn="base"/>
            <a:endParaRPr lang="de-D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de-DE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globale Süden emanzipiert sich </a:t>
            </a:r>
            <a:endParaRPr lang="de-DE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Neue Phase der Dekolonialisierung – Chinas Weg und  Erfolg zeigt Möglichkeiten auf</a:t>
            </a:r>
          </a:p>
          <a:p>
            <a:pPr algn="l" rtl="0" fontAlgn="base"/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Erhält Unterstützung von Chinas Neuer Seidenstraße 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</a:t>
            </a: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3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Das ist die historische Bedeutung des Aufstiegs Chinas und der Neuen Seidenstraße!</a:t>
            </a:r>
            <a:r>
              <a:rPr lang="de-DE" sz="3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r>
              <a:rPr lang="de-CH" sz="3500" b="1" dirty="0"/>
              <a:t> </a:t>
            </a:r>
          </a:p>
          <a:p>
            <a:pPr algn="l" rtl="0" fontAlgn="base"/>
            <a:r>
              <a:rPr lang="de-CH" sz="4000" b="1" dirty="0">
                <a:solidFill>
                  <a:srgbClr val="FF0000"/>
                </a:solidFill>
              </a:rPr>
              <a:t>Das ist die Herausforderung für die USA(G7) -Hegemonie</a:t>
            </a:r>
            <a:endParaRPr lang="de-DE" sz="40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724527" y="1868905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05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/>
          <a:lstStyle/>
          <a:p>
            <a:r>
              <a:rPr lang="de-DE" sz="4800" b="1" dirty="0"/>
              <a:t>Feindbild China / 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05" y="1668378"/>
            <a:ext cx="9926595" cy="4989095"/>
          </a:xfrm>
        </p:spPr>
        <p:txBody>
          <a:bodyPr/>
          <a:lstStyle/>
          <a:p>
            <a:pPr algn="l"/>
            <a:endParaRPr lang="de-DE" b="1" dirty="0"/>
          </a:p>
          <a:p>
            <a:pPr algn="l"/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0AEFBB-CE08-4251-96B2-020D6B4C7F90}"/>
              </a:ext>
            </a:extLst>
          </p:cNvPr>
          <p:cNvSpPr txBox="1"/>
          <p:nvPr/>
        </p:nvSpPr>
        <p:spPr>
          <a:xfrm>
            <a:off x="1260664" y="1514475"/>
            <a:ext cx="9144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/>
              <a:t>USA-Hegemonie:</a:t>
            </a:r>
          </a:p>
          <a:p>
            <a:r>
              <a:rPr lang="de-DE" sz="2800" b="1" dirty="0"/>
              <a:t>Monroe-Doktrin                                                                1823</a:t>
            </a:r>
          </a:p>
          <a:p>
            <a:r>
              <a:rPr lang="de-DE" sz="2800" b="1" dirty="0"/>
              <a:t>Weltordnung nach 2. Weltkrieg – US-Hegemonie      1945</a:t>
            </a:r>
          </a:p>
          <a:p>
            <a:r>
              <a:rPr lang="de-DE" sz="2800" b="1" dirty="0"/>
              <a:t>Das Lange Telegramm   -  Sowjetunion                         1946</a:t>
            </a:r>
          </a:p>
          <a:p>
            <a:r>
              <a:rPr lang="de-DE" sz="2800" b="1" dirty="0"/>
              <a:t>Fukuyama-Syndrome                                                       1992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Non-Rivale-Doktrin                                                           1993   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Brzezinski (96) – Putin im Bundestag                            2001                                                </a:t>
            </a:r>
          </a:p>
          <a:p>
            <a:r>
              <a:rPr lang="de-DE" sz="2800" b="1" dirty="0"/>
              <a:t>Farbenrevolution Ukraine                                               2004/14</a:t>
            </a:r>
          </a:p>
          <a:p>
            <a:r>
              <a:rPr lang="de-DE" sz="2800" b="1" dirty="0"/>
              <a:t>Vorbereitung NATO-Beitritt Ukraine                             2008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Pivot Asia                                                                            2011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Das längere Telegramm   - VR China                              </a:t>
            </a:r>
            <a:r>
              <a:rPr lang="de-DE" sz="2800" b="1" dirty="0"/>
              <a:t>2021   </a:t>
            </a:r>
          </a:p>
        </p:txBody>
      </p:sp>
    </p:spTree>
    <p:extLst>
      <p:ext uri="{BB962C8B-B14F-4D97-AF65-F5344CB8AC3E}">
        <p14:creationId xmlns:p14="http://schemas.microsoft.com/office/powerpoint/2010/main" val="14692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8"/>
            <a:ext cx="9144000" cy="859573"/>
          </a:xfrm>
        </p:spPr>
        <p:txBody>
          <a:bodyPr/>
          <a:lstStyle/>
          <a:p>
            <a:r>
              <a:rPr lang="de-DE" sz="4800" b="1" dirty="0"/>
              <a:t>Feindbild China / Umbau der Welt 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92433"/>
            <a:ext cx="9144000" cy="4989095"/>
          </a:xfrm>
        </p:spPr>
        <p:txBody>
          <a:bodyPr>
            <a:noAutofit/>
          </a:bodyPr>
          <a:lstStyle/>
          <a:p>
            <a:pPr fontAlgn="base"/>
            <a:r>
              <a:rPr lang="de-D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China ist der einzige Rivale </a:t>
            </a:r>
            <a:r>
              <a:rPr lang="de-DE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der US-Hegemonie für die kommenden Jahre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de-DE" sz="3600" b="1" dirty="0">
                <a:effectLst/>
                <a:ea typeface="Times New Roman" panose="02020603050405020304" pitchFamily="18" charset="0"/>
              </a:rPr>
              <a:t>Wirtschaftliche, Politische Eindämmung des Einflusses Chinas im globalen Süden</a:t>
            </a:r>
          </a:p>
          <a:p>
            <a:pPr fontAlgn="base"/>
            <a:r>
              <a:rPr lang="de-DE" sz="3600" b="1" dirty="0">
                <a:ea typeface="Times New Roman" panose="02020603050405020304" pitchFamily="18" charset="0"/>
              </a:rPr>
              <a:t>Handels- und Technologiekrieg</a:t>
            </a:r>
          </a:p>
          <a:p>
            <a:pPr fontAlgn="base"/>
            <a:r>
              <a:rPr lang="de-DE" sz="2000" dirty="0"/>
              <a:t>Chip and Science Act</a:t>
            </a:r>
            <a:endParaRPr lang="de-DE" sz="20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Militärische Einhegung Chinas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Im Westen: Zentralasien – Afghanistan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Im Osten: Pazifik/Ost- und Südchinesische See</a:t>
            </a:r>
          </a:p>
        </p:txBody>
      </p:sp>
    </p:spTree>
    <p:extLst>
      <p:ext uri="{BB962C8B-B14F-4D97-AF65-F5344CB8AC3E}">
        <p14:creationId xmlns:p14="http://schemas.microsoft.com/office/powerpoint/2010/main" val="159271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/>
          <a:lstStyle/>
          <a:p>
            <a:r>
              <a:rPr lang="de-DE" sz="4800" b="1" dirty="0"/>
              <a:t>Feindbild China / 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05" y="1299412"/>
            <a:ext cx="9926595" cy="57180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3600" b="1" dirty="0"/>
              <a:t>Globale Verschiebung?</a:t>
            </a:r>
          </a:p>
          <a:p>
            <a:pPr algn="l"/>
            <a:r>
              <a:rPr lang="de-DE" b="1" dirty="0"/>
              <a:t>Verurteilung Russia UN   2.März 22:        Ja 141      Nein  5     Enthaltung  35</a:t>
            </a:r>
          </a:p>
          <a:p>
            <a:pPr algn="l"/>
            <a:r>
              <a:rPr lang="de-DE" b="1" dirty="0"/>
              <a:t>Ausschluss Menschenrechtsrat 7. April: Ja   93      Nein 24    Enthaltung  58</a:t>
            </a:r>
          </a:p>
          <a:p>
            <a:pPr algn="l"/>
            <a:r>
              <a:rPr lang="de-DE" sz="3600" b="1" dirty="0"/>
              <a:t>Warum ist das so? </a:t>
            </a:r>
          </a:p>
          <a:p>
            <a:pPr algn="l"/>
            <a:r>
              <a:rPr lang="de-DE" sz="3600" b="1" dirty="0"/>
              <a:t>                 </a:t>
            </a:r>
            <a:r>
              <a:rPr lang="de-DE" b="1" dirty="0"/>
              <a:t>Doppelstandard </a:t>
            </a:r>
            <a:r>
              <a:rPr lang="de-DE" sz="1800" b="1" dirty="0"/>
              <a:t>(</a:t>
            </a:r>
            <a:r>
              <a:rPr lang="de-DE" sz="1800" dirty="0"/>
              <a:t>Nato-Kriege von Kosovo bis Afghanistan, </a:t>
            </a:r>
          </a:p>
          <a:p>
            <a:pPr algn="l"/>
            <a:r>
              <a:rPr lang="de-DE" sz="1800" dirty="0"/>
              <a:t>                                  WTO, UNCLOS, Intern. Strafgericht Den Haag)</a:t>
            </a:r>
          </a:p>
          <a:p>
            <a:pPr algn="l"/>
            <a:r>
              <a:rPr lang="de-DE" b="1" dirty="0"/>
              <a:t>                          Politische Einmischung </a:t>
            </a:r>
            <a:r>
              <a:rPr lang="de-DE" sz="1800" dirty="0"/>
              <a:t>(Regime Change)</a:t>
            </a:r>
          </a:p>
          <a:p>
            <a:pPr algn="l"/>
            <a:r>
              <a:rPr lang="de-DE" b="1" dirty="0"/>
              <a:t>                          Sanktionen schaden dem globalen Süden</a:t>
            </a:r>
          </a:p>
          <a:p>
            <a:pPr algn="l"/>
            <a:r>
              <a:rPr lang="de-DE" sz="1800" dirty="0"/>
              <a:t>                                 (Inflation, Lebensmittel, Umwelt, Hunger)</a:t>
            </a:r>
          </a:p>
          <a:p>
            <a:pPr algn="l"/>
            <a:r>
              <a:rPr lang="de-DE" sz="3600" b="1" dirty="0"/>
              <a:t>Wer Verhängt die Sanktionen?</a:t>
            </a:r>
          </a:p>
          <a:p>
            <a:pPr algn="l"/>
            <a:r>
              <a:rPr lang="de-DE" b="1" dirty="0"/>
              <a:t>17% der Weltbevölkerung! Die früheren Kolonialstaaten (G7) und deren Satelliten – 36 von 190 Staaten der UNO-Mitglieder</a:t>
            </a:r>
          </a:p>
          <a:p>
            <a:pPr algn="l"/>
            <a:r>
              <a:rPr lang="de-DE" b="1" dirty="0"/>
              <a:t>BRICS, SCO</a:t>
            </a:r>
          </a:p>
          <a:p>
            <a:pPr algn="l"/>
            <a:endParaRPr lang="de-DE" b="1" dirty="0"/>
          </a:p>
          <a:p>
            <a:pPr algn="l"/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22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/>
          <a:lstStyle/>
          <a:p>
            <a:r>
              <a:rPr lang="de-DE" sz="4800" b="1"/>
              <a:t>Feindbild China / 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05" y="1668378"/>
            <a:ext cx="9926595" cy="4989095"/>
          </a:xfrm>
        </p:spPr>
        <p:txBody>
          <a:bodyPr>
            <a:normAutofit fontScale="62500" lnSpcReduction="20000"/>
          </a:bodyPr>
          <a:lstStyle/>
          <a:p>
            <a:pPr algn="l" rtl="0" fontAlgn="base"/>
            <a:r>
              <a:rPr lang="de-DE" sz="2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Westliche Politiker verstanden die </a:t>
            </a:r>
            <a:r>
              <a:rPr lang="de-DE" sz="4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Neue-Seidenstraßen-Initiative ist ein Erfolg</a:t>
            </a:r>
          </a:p>
          <a:p>
            <a:pPr algn="l" rtl="0" fontAlgn="base"/>
            <a:endParaRPr lang="de-DE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2021 Global Gateway und Build Back Better World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</a:p>
          <a:p>
            <a:pPr algn="l" rtl="0" fontAlgn="base"/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2022, Juni G7 Gipfel: Versuch den globalen Süden in Front gegen</a:t>
            </a: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 </a:t>
            </a:r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Russland, gegen China einzuschwören</a:t>
            </a: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   </a:t>
            </a:r>
          </a:p>
          <a:p>
            <a:pPr algn="l" rtl="0" fontAlgn="base"/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Partnerschaft für globale 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Infrastruktur und Investment </a:t>
            </a:r>
          </a:p>
          <a:p>
            <a:pPr algn="l" rtl="0" fontAlgn="base"/>
            <a:r>
              <a:rPr lang="de-DE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 600 Mrd. USD</a:t>
            </a:r>
            <a:r>
              <a:rPr lang="de-DE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(überwiegend aus privaten Fonds) </a:t>
            </a:r>
            <a:r>
              <a:rPr lang="de-DE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- 70 Projekte benannt (</a:t>
            </a:r>
            <a:r>
              <a:rPr lang="de-DE" sz="19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incl. Abschottung und Genderpolitik</a:t>
            </a:r>
            <a:r>
              <a:rPr lang="de-DE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algn="l" rtl="0" fontAlgn="base"/>
            <a:r>
              <a:rPr lang="de-DE" sz="2300" b="1" i="0" dirty="0">
                <a:solidFill>
                  <a:srgbClr val="000000"/>
                </a:solidFill>
                <a:effectLst/>
              </a:rPr>
              <a:t>Die Länder des globalen Südens verstanden und verstehen: nicht für den globalen Süden, sondern gegen China</a:t>
            </a:r>
          </a:p>
          <a:p>
            <a:pPr algn="l" rtl="0" fontAlgn="base"/>
            <a:r>
              <a:rPr lang="de-DE" sz="2300" b="1" i="0" dirty="0">
                <a:solidFill>
                  <a:srgbClr val="000000"/>
                </a:solidFill>
                <a:effectLst/>
              </a:rPr>
              <a:t>Schaffung eines neuen Konfliktes!</a:t>
            </a:r>
          </a:p>
          <a:p>
            <a:pPr algn="l" rtl="0" fontAlgn="base"/>
            <a:r>
              <a:rPr lang="de-DE" sz="23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2022, Juni BRICS virtueller Gipfel – multilaterale Handelsstrategien, Reformen der UNO und deren Organisationen – GDI und GSI    ca. 17 Länder verhandeln Beitritt zum BRICS-Abkommen</a:t>
            </a:r>
          </a:p>
          <a:p>
            <a:pPr algn="l" rtl="0" fontAlgn="base"/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   September SCO – weitere Länder wollen beitreten </a:t>
            </a:r>
          </a:p>
          <a:p>
            <a:pPr algn="l" rtl="0" fontAlgn="base"/>
            <a:endParaRPr lang="de-DE" sz="3400" b="1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3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Überwindung der Vorherrschaft des USD </a:t>
            </a:r>
            <a:endParaRPr lang="de-DE" sz="3400" b="1" dirty="0"/>
          </a:p>
          <a:p>
            <a:pPr algn="l"/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724527" y="1868905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98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/>
              <a:t>Feindbild China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99412"/>
            <a:ext cx="9144000" cy="5358062"/>
          </a:xfrm>
        </p:spPr>
        <p:txBody>
          <a:bodyPr>
            <a:normAutofit fontScale="25000" lnSpcReduction="20000"/>
          </a:bodyPr>
          <a:lstStyle/>
          <a:p>
            <a:pPr algn="l"/>
            <a:endParaRPr lang="de-DE" sz="3200" b="1" dirty="0"/>
          </a:p>
          <a:p>
            <a:pPr algn="l"/>
            <a:endParaRPr lang="de-DE" sz="3200" b="1" dirty="0"/>
          </a:p>
          <a:p>
            <a:pPr algn="l"/>
            <a:r>
              <a:rPr lang="de-DE" sz="6200" b="1" dirty="0"/>
              <a:t>Im Spannungsfeld USA: </a:t>
            </a:r>
          </a:p>
          <a:p>
            <a:pPr algn="l"/>
            <a:r>
              <a:rPr lang="de-DE" sz="6200" b="1" dirty="0"/>
              <a:t>Tibet</a:t>
            </a:r>
          </a:p>
          <a:p>
            <a:pPr algn="l"/>
            <a:r>
              <a:rPr lang="de-DE" sz="6200" b="1" dirty="0"/>
              <a:t>Hongkong </a:t>
            </a:r>
          </a:p>
          <a:p>
            <a:pPr algn="l"/>
            <a:r>
              <a:rPr lang="de-DE" sz="6200" b="1" dirty="0"/>
              <a:t>Xinjiang/Uiguren</a:t>
            </a:r>
          </a:p>
          <a:p>
            <a:pPr algn="l"/>
            <a:endParaRPr lang="de-DE" sz="6200" b="1" dirty="0"/>
          </a:p>
          <a:p>
            <a:pPr algn="l"/>
            <a:r>
              <a:rPr lang="de-DE" sz="7200" b="1" dirty="0"/>
              <a:t>Taiwan: Stützpunkt gegen den Kommunismus, Vietnamkrieg </a:t>
            </a:r>
          </a:p>
          <a:p>
            <a:pPr algn="l"/>
            <a:r>
              <a:rPr lang="de-DE" sz="7200" b="1" dirty="0"/>
              <a:t>                            Eingangstor zur chinesischen  Öffnung</a:t>
            </a:r>
          </a:p>
          <a:p>
            <a:pPr algn="l"/>
            <a:r>
              <a:rPr lang="de-DE" sz="7200" b="1" dirty="0"/>
              <a:t>                            Entwicklung der Hightech-Industrie </a:t>
            </a:r>
          </a:p>
          <a:p>
            <a:pPr algn="l"/>
            <a:r>
              <a:rPr lang="de-DE" sz="7200" b="1" dirty="0"/>
              <a:t>                            </a:t>
            </a:r>
            <a:r>
              <a:rPr lang="de-DE" sz="7200" dirty="0"/>
              <a:t>(&gt;25 % arbeiten in China, 60 % Chipexport nach China,</a:t>
            </a:r>
          </a:p>
          <a:p>
            <a:pPr algn="l"/>
            <a:r>
              <a:rPr lang="de-DE" sz="7200" dirty="0"/>
              <a:t>                              Taiwanesische Industrie produziert in China)</a:t>
            </a:r>
          </a:p>
          <a:p>
            <a:pPr algn="l"/>
            <a:r>
              <a:rPr lang="de-DE" sz="7200" b="1" dirty="0"/>
              <a:t>                            Rolle der USA: Chip and Science Act, </a:t>
            </a:r>
            <a:r>
              <a:rPr lang="de-DE" sz="7200" dirty="0"/>
              <a:t>Pelosi </a:t>
            </a:r>
          </a:p>
          <a:p>
            <a:pPr algn="l"/>
            <a:r>
              <a:rPr lang="de-D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 Taiwan-Konflikt</a:t>
            </a:r>
            <a:r>
              <a:rPr lang="de-DE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de-DE" sz="7200" b="1" dirty="0">
                <a:solidFill>
                  <a:srgbClr val="10151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UN-Resolution 2758 (25. Oktober 1971) Ein-China-Politik </a:t>
            </a:r>
          </a:p>
          <a:p>
            <a:pPr algn="l"/>
            <a:r>
              <a:rPr lang="de-DE" sz="7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Konsens 1992, 2016 Wahl der von den USA gestützt</a:t>
            </a:r>
          </a:p>
          <a:p>
            <a:pPr algn="l"/>
            <a:r>
              <a:rPr lang="de-D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Trotz Versicherung Abkehr von </a:t>
            </a:r>
            <a:r>
              <a:rPr lang="de-DE" sz="7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Ein-China-Politik</a:t>
            </a:r>
            <a:r>
              <a:rPr lang="de-DE" sz="7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</a:t>
            </a:r>
          </a:p>
          <a:p>
            <a:pPr fontAlgn="base"/>
            <a:r>
              <a:rPr lang="de-DE" sz="1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Taiwan ist d</a:t>
            </a:r>
            <a:r>
              <a:rPr lang="de-DE" sz="1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ie „asiatische Ukraine“</a:t>
            </a:r>
            <a:r>
              <a:rPr lang="de-DE" sz="7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de-DE" sz="7200" b="1" dirty="0">
                <a:latin typeface="Calibri" panose="020F0502020204030204" pitchFamily="34" charset="0"/>
                <a:ea typeface="Times New Roman" panose="02020603050405020304" pitchFamily="18" charset="0"/>
              </a:rPr>
              <a:t>Halbleiterindustrie</a:t>
            </a:r>
            <a:r>
              <a:rPr lang="de-DE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de-DE" sz="7200" dirty="0"/>
          </a:p>
          <a:p>
            <a:pPr algn="l"/>
            <a:endParaRPr lang="de-DE" b="1" dirty="0"/>
          </a:p>
          <a:p>
            <a:pPr algn="l"/>
            <a:r>
              <a:rPr lang="de-DE" b="1" dirty="0"/>
              <a:t>                            </a:t>
            </a:r>
          </a:p>
          <a:p>
            <a:pPr algn="l"/>
            <a:endParaRPr lang="de-DE" sz="3200" b="1" dirty="0"/>
          </a:p>
          <a:p>
            <a:pPr algn="l"/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58707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075" y="530225"/>
            <a:ext cx="6117339" cy="481809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r>
              <a:rPr lang="en-US" sz="2700" b="1" dirty="0"/>
              <a:t>Zur g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lobalen Großmächte-Rivalität: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1" dirty="0"/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Umbau der Welt 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Wohin führt die Neue Seidenstraße?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7F14D3-61DE-43F9-9A71-B024B24A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4" y="666728"/>
            <a:ext cx="3716737" cy="546579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Dr. Uwe Behrens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34D6998-1650-7606-6DB7-A2F3D4F1B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364631"/>
              </p:ext>
            </p:extLst>
          </p:nvPr>
        </p:nvGraphicFramePr>
        <p:xfrm>
          <a:off x="92075" y="92075"/>
          <a:ext cx="7604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761040" imgH="437400" progId="Package">
                  <p:embed/>
                </p:oleObj>
              </mc:Choice>
              <mc:Fallback>
                <p:oleObj name="Packager Shell Object" showAsIcon="1" r:id="rId3" imgW="761040" imgH="437400" progId="Package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34D6998-1650-7606-6DB7-A2F3D4F1B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604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22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8"/>
            <a:ext cx="9144000" cy="859573"/>
          </a:xfrm>
        </p:spPr>
        <p:txBody>
          <a:bodyPr/>
          <a:lstStyle/>
          <a:p>
            <a:r>
              <a:rPr lang="de-DE" sz="4800" b="1" dirty="0"/>
              <a:t>Feindbild China / Umbau der Welt 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92433"/>
            <a:ext cx="9144000" cy="4829632"/>
          </a:xfrm>
        </p:spPr>
        <p:txBody>
          <a:bodyPr>
            <a:noAutofit/>
          </a:bodyPr>
          <a:lstStyle/>
          <a:p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Ist ein Krieg zwischen den USA und China wahrscheinlich oder doch vermeidbar? </a:t>
            </a:r>
          </a:p>
          <a:p>
            <a:r>
              <a:rPr lang="de-DE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         Vermeidbar!!!!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de-DE" sz="1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Anerkennung des Völkerrechts, </a:t>
            </a:r>
            <a:r>
              <a:rPr lang="de-DE" sz="1800" b="1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UNO-Charta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de-DE" sz="1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Anerkennung gegenseitiger Sicherheitsinteressen!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de-DE" sz="1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Waffenlieferungen in Konfliktregionen und potentielle Konfliktregionen 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de-DE" sz="1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diplomatischen Provokationen, um Konflikte anzuheizen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de-DE" sz="1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Militärisches Gleichgewicht (auf niedrigsten Niveau) – Keine Aufrüstung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Werte-Tradition in China: </a:t>
            </a:r>
            <a:r>
              <a:rPr lang="de-DE" sz="28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Krieg gewinnt man, in dem man ihn nicht führt!</a:t>
            </a:r>
            <a:endParaRPr lang="de-DE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3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23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8"/>
            <a:ext cx="9144000" cy="859573"/>
          </a:xfrm>
        </p:spPr>
        <p:txBody>
          <a:bodyPr/>
          <a:lstStyle/>
          <a:p>
            <a:r>
              <a:rPr lang="de-DE" sz="4800" b="1" dirty="0"/>
              <a:t>Feindbild China / Umbau der Welt 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92433"/>
            <a:ext cx="9144000" cy="4861530"/>
          </a:xfrm>
        </p:spPr>
        <p:txBody>
          <a:bodyPr>
            <a:noAutofit/>
          </a:bodyPr>
          <a:lstStyle/>
          <a:p>
            <a:endParaRPr lang="de-DE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Vielen Dank für die Aufmerksamkeit</a:t>
            </a:r>
          </a:p>
          <a:p>
            <a:endParaRPr lang="de-DE" sz="4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Fragen und Kommentare </a:t>
            </a:r>
            <a:endParaRPr lang="de-DE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0311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/>
          <a:lstStyle/>
          <a:p>
            <a:r>
              <a:rPr lang="de-DE" sz="4800" b="1" dirty="0"/>
              <a:t>Feindbild China / 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05" y="1668378"/>
            <a:ext cx="9926595" cy="4989095"/>
          </a:xfrm>
        </p:spPr>
        <p:txBody>
          <a:bodyPr/>
          <a:lstStyle/>
          <a:p>
            <a:pPr algn="l"/>
            <a:r>
              <a:rPr lang="de-DE" b="1" dirty="0"/>
              <a:t>Containment of China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527858"/>
            <a:ext cx="8544046" cy="5555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77A63A-CF2D-4D72-B8EE-AC76F4FE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1" y="2083443"/>
            <a:ext cx="10569532" cy="4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735"/>
            <a:ext cx="9144000" cy="770022"/>
          </a:xfrm>
        </p:spPr>
        <p:txBody>
          <a:bodyPr/>
          <a:lstStyle/>
          <a:p>
            <a:r>
              <a:rPr lang="de-DE" sz="4800" b="1" dirty="0"/>
              <a:t>Feindbild China / 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05" y="1668378"/>
            <a:ext cx="9926595" cy="4989095"/>
          </a:xfrm>
        </p:spPr>
        <p:txBody>
          <a:bodyPr/>
          <a:lstStyle/>
          <a:p>
            <a:pPr algn="l"/>
            <a:endParaRPr lang="de-DE" b="1" dirty="0"/>
          </a:p>
          <a:p>
            <a:pPr algn="l"/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F18C08-04F3-8DAE-3E7D-B1F9A0D493D6}"/>
              </a:ext>
            </a:extLst>
          </p:cNvPr>
          <p:cNvSpPr txBox="1"/>
          <p:nvPr/>
        </p:nvSpPr>
        <p:spPr>
          <a:xfrm>
            <a:off x="1524000" y="1589945"/>
            <a:ext cx="8577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A0466D-ACD8-D5EE-DA6F-9619614E7D5F}"/>
              </a:ext>
            </a:extLst>
          </p:cNvPr>
          <p:cNvSpPr txBox="1"/>
          <p:nvPr/>
        </p:nvSpPr>
        <p:spPr>
          <a:xfrm>
            <a:off x="1046036" y="1071801"/>
            <a:ext cx="9144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de-DE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2021 "Longer Telegram" des Atlantic-Rates:</a:t>
            </a:r>
          </a:p>
          <a:p>
            <a:pPr fontAlgn="base"/>
            <a:endParaRPr lang="de-DE" sz="28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Calibri" panose="020F0502020204030204" pitchFamily="34" charset="0"/>
              <a:buChar char="-"/>
            </a:pPr>
            <a:r>
              <a:rPr lang="de-DE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Politisch/ideologisch: konzentriert es sich auf die "Bruchlinien in der VR China</a:t>
            </a:r>
            <a:endParaRPr lang="de-DE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Politische Aktivisten werden unterstützt</a:t>
            </a:r>
            <a:r>
              <a:rPr lang="de-DE" b="1" dirty="0">
                <a:solidFill>
                  <a:srgbClr val="000000"/>
                </a:solidFill>
                <a:ea typeface="Times New Roman" panose="02020603050405020304" pitchFamily="18" charset="0"/>
              </a:rPr>
              <a:t> und </a:t>
            </a:r>
            <a:r>
              <a:rPr lang="de-DE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separistische Kräfte in Taiwan ermutigt</a:t>
            </a:r>
            <a:endParaRPr lang="de-DE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Auf wirtschaftlicher Ebene Handelsbeschränkungen – Chip &amp; Science Act, Uygur Forced Labor Prevention Act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D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Militärische Einhegung Chinas: China ist insbesondere von der Seeseite verwundbar – QUAD, AUKUS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r>
              <a:rPr lang="de-DE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endParaRPr lang="de-DE" sz="1800" dirty="0">
              <a:effectLst/>
              <a:ea typeface="Calibri" panose="020F0502020204030204" pitchFamily="34" charset="0"/>
            </a:endParaRPr>
          </a:p>
          <a:p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Taiwan ist nach Tibet, Hongkong und Xinjiang das verbleibende Vehicle sich in China einzumischen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de-DE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 Taiwan-Konflikt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de-DE" sz="1800" b="1" dirty="0">
                <a:solidFill>
                  <a:srgbClr val="10151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UN-Resolution 2758 (25. Oktober 1971) Ein-China-Vertretung 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Konsens 1992, 2016 Wahl der von den USA gestützten DPP – </a:t>
            </a:r>
          </a:p>
          <a:p>
            <a:pPr fontAlgn="base"/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Trotz Versicherung Abkehr von 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Ein-China-Politik</a:t>
            </a:r>
          </a:p>
          <a:p>
            <a:pPr fontAlgn="base"/>
            <a:r>
              <a:rPr lang="de-D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Taiwan ist d</a:t>
            </a:r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ie „asiatische Ukraine“ - Chips</a:t>
            </a:r>
            <a:endParaRPr lang="de-DE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e-DE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de-DE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de-D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endParaRPr lang="de-DE" sz="1800" b="1" dirty="0">
              <a:solidFill>
                <a:srgbClr val="1F1F1F"/>
              </a:solidFill>
              <a:effectLst/>
              <a:latin typeface="Noe Tex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0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/>
              <a:t>Feindbild China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8378"/>
            <a:ext cx="9144000" cy="49890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3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Warum versteht der Westen China nicht? </a:t>
            </a:r>
          </a:p>
          <a:p>
            <a:pPr algn="l"/>
            <a:endParaRPr lang="de-DE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Westliche Werte kontra chinesische (ostasiatische) Werte - Mindset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Interessen?</a:t>
            </a:r>
          </a:p>
          <a:p>
            <a:pPr marL="342900" indent="-342900" algn="l">
              <a:buAutoNum type="arabicPeriod" startAt="2"/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Gesellschaft geprägt durch einen seit mind. 3000 Jahren säkularen </a:t>
            </a:r>
          </a:p>
          <a:p>
            <a:pPr algn="l"/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Staat basierend – Staat als Vater contra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Unterdrücker</a:t>
            </a:r>
            <a:endParaRPr lang="de-D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Geschichtsbewusstsein und Tradition – Demütigungen!</a:t>
            </a:r>
          </a:p>
          <a:p>
            <a:pPr marL="457200" indent="-457200" algn="l">
              <a:buAutoNum type="arabicPeriod" startAt="4"/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80 % Analphabeten 1949 – was geschah in den Köpfen?</a:t>
            </a:r>
          </a:p>
          <a:p>
            <a:pPr marL="457200" indent="-457200" algn="l">
              <a:buAutoNum type="arabicPeriod" startAt="4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Mrd. Einwohner sind mehr 100 Mio.!</a:t>
            </a:r>
          </a:p>
          <a:p>
            <a:pPr marL="457200" indent="-457200" algn="l">
              <a:buAutoNum type="arabicPeriod" startAt="4"/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Wollen die Chinesen eine h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egemoniale Weltmacht werden oder</a:t>
            </a:r>
          </a:p>
          <a:p>
            <a:pPr algn="l"/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(nur) leben wie die Menschen in entwickelten Ländern? Ökologische</a:t>
            </a:r>
          </a:p>
          <a:p>
            <a:pPr algn="l"/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Gesellschaft?    </a:t>
            </a:r>
            <a:endParaRPr lang="de-D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90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/>
              <a:t>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8378"/>
            <a:ext cx="9144000" cy="4989095"/>
          </a:xfrm>
        </p:spPr>
        <p:txBody>
          <a:bodyPr/>
          <a:lstStyle/>
          <a:p>
            <a:pPr algn="l" rtl="0" fontAlgn="base"/>
            <a:r>
              <a:rPr lang="de-DE" b="1"/>
              <a:t>  </a:t>
            </a:r>
            <a:r>
              <a:rPr lang="de-DE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Tansania-Sambia-Eisenbahn </a:t>
            </a:r>
            <a:r>
              <a:rPr lang="de-D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1964 Entkolonialisierung, Kupferexporte </a:t>
            </a:r>
            <a:endParaRPr lang="de-DE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anstatt Durban Daressalam   </a:t>
            </a:r>
            <a:endParaRPr lang="de-DE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sz="1800">
                <a:solidFill>
                  <a:srgbClr val="000000"/>
                </a:solidFill>
                <a:latin typeface="Calibri" panose="020F0502020204030204" pitchFamily="34" charset="0"/>
              </a:rPr>
              <a:t>    1</a:t>
            </a:r>
            <a:r>
              <a:rPr lang="de-DE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973 Tansania schlug vor die VR China in die</a:t>
            </a:r>
            <a:r>
              <a:rPr lang="de-D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 aufzunehmen </a:t>
            </a:r>
            <a:r>
              <a:rPr lang="de-DE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de-DE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800"/>
          </a:p>
          <a:p>
            <a:pPr algn="l"/>
            <a:endParaRPr lang="de-DE"/>
          </a:p>
          <a:p>
            <a:pPr algn="l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9FEDB2-06C1-73FB-6CF5-65466948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82" y="3135468"/>
            <a:ext cx="653415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Feindbild China/Umbau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8378"/>
            <a:ext cx="9144000" cy="4989095"/>
          </a:xfrm>
        </p:spPr>
        <p:txBody>
          <a:bodyPr>
            <a:normAutofit fontScale="25000" lnSpcReduction="20000"/>
          </a:bodyPr>
          <a:lstStyle/>
          <a:p>
            <a:pPr algn="l" rtl="0" fontAlgn="base"/>
            <a:endParaRPr lang="de-DE" sz="8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8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 1990 chinesische Go-Out Politik: Zentralasien und Afrika </a:t>
            </a:r>
          </a:p>
          <a:p>
            <a:pPr algn="l" rtl="0" fontAlgn="base"/>
            <a:r>
              <a:rPr lang="de-DE" sz="5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   Überkapazitäten, Außenhandelsüberschuss, Diversifizierung Rohstoffquellen und Märkte</a:t>
            </a:r>
          </a:p>
          <a:p>
            <a:pPr algn="l" rtl="0" fontAlgn="base"/>
            <a:r>
              <a:rPr lang="de-DE" sz="5600" dirty="0">
                <a:solidFill>
                  <a:srgbClr val="000000"/>
                </a:solidFill>
                <a:latin typeface="Calibri" panose="020F0502020204030204" pitchFamily="34" charset="0"/>
              </a:rPr>
              <a:t>           CDB – Öl- und Gaspipelines, Zentralasiatische Bahnerneuerungen, Bau- und Maschinenbauindustrie</a:t>
            </a:r>
          </a:p>
          <a:p>
            <a:pPr algn="l" rtl="0" fontAlgn="base"/>
            <a:r>
              <a:rPr lang="de-DE" sz="7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                                          </a:t>
            </a:r>
            <a:r>
              <a:rPr lang="de-DE" sz="9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Zhou chuqu      </a:t>
            </a:r>
            <a:endParaRPr lang="de-DE" sz="9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de-DE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Reaktion der USA – geostrategische Ziele:</a:t>
            </a:r>
          </a:p>
          <a:p>
            <a:pPr algn="l" fontAlgn="base"/>
            <a:r>
              <a:rPr lang="de-DE" sz="5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1996 Brzezinski Die einzige Supermacht  - </a:t>
            </a:r>
            <a:r>
              <a:rPr lang="de-DE" sz="5600" b="1" dirty="0">
                <a:solidFill>
                  <a:srgbClr val="000000"/>
                </a:solidFill>
                <a:latin typeface="Calibri" panose="020F0502020204030204" pitchFamily="34" charset="0"/>
              </a:rPr>
              <a:t>1904 Heartland-Theorie</a:t>
            </a:r>
            <a:endParaRPr lang="de-DE" sz="5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5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1999 New-Silkroad-Act, </a:t>
            </a:r>
          </a:p>
          <a:p>
            <a:pPr algn="l" rtl="0" fontAlgn="base"/>
            <a:r>
              <a:rPr lang="de-DE" sz="5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2011 Hillary Clinton</a:t>
            </a:r>
            <a:r>
              <a:rPr lang="de-DE" sz="5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Neue Seidenstraße die Vision des 21.Jahrhunderts    </a:t>
            </a:r>
          </a:p>
          <a:p>
            <a:pPr algn="l" rtl="0" fontAlgn="base"/>
            <a:r>
              <a:rPr lang="de-DE" sz="5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2011 Obama Pivot (Wende) Asia – wirtschaftliche und militärische Einkreisung</a:t>
            </a:r>
            <a:r>
              <a:rPr lang="de-DE" sz="5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5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Chinas</a:t>
            </a:r>
          </a:p>
          <a:p>
            <a:pPr algn="l" rtl="0" fontAlgn="base"/>
            <a:r>
              <a:rPr lang="de-DE" sz="4900" dirty="0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r>
              <a:rPr lang="de-DE" sz="4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49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de-DE" sz="4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 Westen an den Landgrenzen, im Osten/Norden an den Seegrenzen  </a:t>
            </a:r>
          </a:p>
          <a:p>
            <a:pPr algn="l" rtl="0" fontAlgn="base"/>
            <a:r>
              <a:rPr lang="de-DE" sz="5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sz="5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2017 Trump Handelskrieg/Hightech-Embargo</a:t>
            </a:r>
            <a:r>
              <a:rPr lang="de-DE" sz="4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- Propaganda Orientierung auf Südchinesische See und </a:t>
            </a:r>
            <a:r>
              <a:rPr lang="de-DE" sz="4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4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Taiwan (DPP)</a:t>
            </a:r>
          </a:p>
          <a:p>
            <a:pPr algn="l" rtl="0" fontAlgn="base"/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de-DE" sz="5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China reagierte</a:t>
            </a:r>
            <a:r>
              <a:rPr lang="de-DE" sz="8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 </a:t>
            </a:r>
            <a:r>
              <a:rPr lang="de-DE" sz="8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Neue Seidenstraßen Initiative 2013</a:t>
            </a:r>
            <a:r>
              <a:rPr lang="de-DE" sz="8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 </a:t>
            </a:r>
          </a:p>
          <a:p>
            <a:pPr algn="l" rtl="0" fontAlgn="base"/>
            <a:r>
              <a:rPr lang="de-DE" sz="5600" dirty="0">
                <a:solidFill>
                  <a:srgbClr val="000000"/>
                </a:solidFill>
              </a:rPr>
              <a:t>                                 Zentralasien, Südostasien, Afrika, Lateinamerika und </a:t>
            </a:r>
            <a:r>
              <a:rPr lang="de-DE" sz="5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 rtl="0" fontAlgn="base"/>
            <a:r>
              <a:rPr lang="de-DE" sz="5600" b="0" i="0" dirty="0">
                <a:solidFill>
                  <a:srgbClr val="000000"/>
                </a:solidFill>
                <a:effectLst/>
              </a:rPr>
              <a:t>                                 </a:t>
            </a:r>
            <a:r>
              <a:rPr lang="de-DE" sz="8000" b="1" i="0" dirty="0">
                <a:solidFill>
                  <a:srgbClr val="000000"/>
                </a:solidFill>
                <a:effectLst/>
              </a:rPr>
              <a:t>Neue chinesische Verteidigungsstrategie </a:t>
            </a:r>
          </a:p>
          <a:p>
            <a:pPr algn="l" rtl="0" fontAlgn="base"/>
            <a:r>
              <a:rPr lang="de-DE" sz="5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/>
            <a:endParaRPr lang="de-DE" sz="2800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8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77002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Feindbild China/Umbau der Welt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93032-45CA-438C-9907-7054A2872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8378"/>
            <a:ext cx="9144000" cy="4989095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/>
              <a:t>Kern der Belt und Road Initiative</a:t>
            </a:r>
          </a:p>
          <a:p>
            <a:pPr algn="l"/>
            <a:r>
              <a:rPr lang="de-DE" sz="3600" b="1" dirty="0"/>
              <a:t>.   </a:t>
            </a:r>
            <a:r>
              <a:rPr lang="de-DE" b="1" dirty="0"/>
              <a:t>Alternative und neue Transportrouten</a:t>
            </a:r>
            <a:r>
              <a:rPr lang="de-DE" dirty="0"/>
              <a:t>: </a:t>
            </a:r>
            <a:r>
              <a:rPr lang="de-DE" sz="1600" dirty="0"/>
              <a:t>Landverbindungen als Substitut zu</a:t>
            </a:r>
          </a:p>
          <a:p>
            <a:pPr algn="l"/>
            <a:r>
              <a:rPr lang="de-DE" sz="1600" dirty="0"/>
              <a:t>         Seerouten – </a:t>
            </a:r>
            <a:r>
              <a:rPr lang="de-DE" b="1" dirty="0"/>
              <a:t>Sicherung der Handelsrouten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  </a:t>
            </a:r>
            <a:r>
              <a:rPr lang="de-DE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Antiterrorstrategie - </a:t>
            </a: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nach Zentralasien 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SOC)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schon 2001,   </a:t>
            </a:r>
            <a:endParaRPr lang="de-DE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  Konnektivität durch Infrastruktur </a:t>
            </a:r>
            <a:r>
              <a:rPr lang="de-DE" sz="1800" dirty="0"/>
              <a:t>(Wege, Hub‘s, Leitungen, Kommunikation)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  Infrastruktur Basis der Industrialisierung</a:t>
            </a:r>
            <a:r>
              <a:rPr lang="de-DE" dirty="0"/>
              <a:t> </a:t>
            </a:r>
            <a:r>
              <a:rPr lang="de-DE" sz="1900" dirty="0"/>
              <a:t>(Zentral-,</a:t>
            </a:r>
            <a:r>
              <a:rPr lang="de-DE" sz="1900" dirty="0" err="1"/>
              <a:t>Südostasien,Afrika</a:t>
            </a:r>
            <a:r>
              <a:rPr lang="de-DE" sz="1900" dirty="0"/>
              <a:t>, </a:t>
            </a:r>
            <a:r>
              <a:rPr lang="de-DE" sz="1900" dirty="0" err="1"/>
              <a:t>LaA</a:t>
            </a:r>
            <a:r>
              <a:rPr lang="de-DE" sz="1900" dirty="0"/>
              <a:t>)</a:t>
            </a:r>
            <a:endParaRPr lang="de-DE" sz="19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  Industrialisierung Basis des Wohlstandes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  Multilateraler Handel Vernetzung von Märkten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b="1" dirty="0"/>
              <a:t>Diversifikation </a:t>
            </a:r>
            <a:r>
              <a:rPr lang="de-DE" dirty="0"/>
              <a:t>von Märkten, Rohstoffquellen und Transportrouten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b="1" dirty="0"/>
              <a:t>Digitalisierung – Industrie 21. Jahrhundert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800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6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78557"/>
            <a:ext cx="8229600" cy="837470"/>
          </a:xfrm>
        </p:spPr>
        <p:txBody>
          <a:bodyPr>
            <a:normAutofit/>
          </a:bodyPr>
          <a:lstStyle/>
          <a:p>
            <a:r>
              <a:rPr lang="de-DE" sz="4000" b="1">
                <a:solidFill>
                  <a:schemeClr val="bg2">
                    <a:lumMod val="10000"/>
                  </a:schemeClr>
                </a:solidFill>
              </a:rPr>
              <a:t>               </a:t>
            </a:r>
            <a:endParaRPr lang="de-DE" sz="67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Uwe Behrens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9C363-00BC-4A2B-B2FD-D44ACA878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03868"/>
            <a:ext cx="7704668" cy="48937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232729-122B-48A8-8F15-48368B147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 b="99"/>
          <a:stretch/>
        </p:blipFill>
        <p:spPr>
          <a:xfrm>
            <a:off x="1611228" y="1606060"/>
            <a:ext cx="9635564" cy="4529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AE569BD-FA14-471A-AB61-2A67EC065F9B}"/>
                  </a:ext>
                </a:extLst>
              </p14:cNvPr>
              <p14:cNvContentPartPr/>
              <p14:nvPr/>
            </p14:nvContentPartPr>
            <p14:xfrm>
              <a:off x="4558090" y="2489959"/>
              <a:ext cx="48960" cy="19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AE569BD-FA14-471A-AB61-2A67EC065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9090" y="2480959"/>
                <a:ext cx="66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D5E0F14-EEE9-4B1E-B849-57AD72A43977}"/>
                  </a:ext>
                </a:extLst>
              </p14:cNvPr>
              <p14:cNvContentPartPr/>
              <p14:nvPr/>
            </p14:nvContentPartPr>
            <p14:xfrm>
              <a:off x="6060010" y="3579319"/>
              <a:ext cx="369000" cy="506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D5E0F14-EEE9-4B1E-B849-57AD72A439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1001" y="3570319"/>
                <a:ext cx="386657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32FB12D-82B3-4947-B9FA-614555D0AA97}"/>
                  </a:ext>
                </a:extLst>
              </p14:cNvPr>
              <p14:cNvContentPartPr/>
              <p14:nvPr/>
            </p14:nvContentPartPr>
            <p14:xfrm>
              <a:off x="5796490" y="3910159"/>
              <a:ext cx="254160" cy="115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32FB12D-82B3-4947-B9FA-614555D0AA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7490" y="3901131"/>
                <a:ext cx="271800" cy="133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6FE45D1-417E-40EB-BA71-776AF38F5AC3}"/>
                  </a:ext>
                </a:extLst>
              </p14:cNvPr>
              <p14:cNvContentPartPr/>
              <p14:nvPr/>
            </p14:nvContentPartPr>
            <p14:xfrm>
              <a:off x="5256849" y="3693616"/>
              <a:ext cx="632520" cy="4564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6FE45D1-417E-40EB-BA71-776AF38F5A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7849" y="3684616"/>
                <a:ext cx="6501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EE8ECA5-5BCD-43FB-8951-446C48D83DD1}"/>
                  </a:ext>
                </a:extLst>
              </p14:cNvPr>
              <p14:cNvContentPartPr/>
              <p14:nvPr/>
            </p14:nvContentPartPr>
            <p14:xfrm>
              <a:off x="4610650" y="2557999"/>
              <a:ext cx="36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EE8ECA5-5BCD-43FB-8951-446C48D83D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1650" y="25489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84318D9-12AF-482E-9C6E-240B43C89866}"/>
                  </a:ext>
                </a:extLst>
              </p14:cNvPr>
              <p14:cNvContentPartPr/>
              <p14:nvPr/>
            </p14:nvContentPartPr>
            <p14:xfrm>
              <a:off x="4581130" y="2509399"/>
              <a:ext cx="826920" cy="11473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84318D9-12AF-482E-9C6E-240B43C898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2126" y="2500402"/>
                <a:ext cx="844568" cy="116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6D79982-51A6-41B7-9B31-DDC6B5D98A1B}"/>
                  </a:ext>
                </a:extLst>
              </p14:cNvPr>
              <p14:cNvContentPartPr/>
              <p14:nvPr/>
            </p14:nvContentPartPr>
            <p14:xfrm>
              <a:off x="5340010" y="3392839"/>
              <a:ext cx="360" cy="21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6D79982-51A6-41B7-9B31-DDC6B5D98A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1010" y="3382039"/>
                <a:ext cx="18000" cy="23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00B5D66-D978-47D7-AA77-0D643470A37A}"/>
                  </a:ext>
                </a:extLst>
              </p14:cNvPr>
              <p14:cNvContentPartPr/>
              <p14:nvPr/>
            </p14:nvContentPartPr>
            <p14:xfrm>
              <a:off x="5271970" y="3375199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00B5D66-D978-47D7-AA77-0D643470A3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2970" y="336619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FDF85D1-EE54-4373-81EB-1563ED53BC79}"/>
              </a:ext>
            </a:extLst>
          </p:cNvPr>
          <p:cNvGrpSpPr/>
          <p:nvPr/>
        </p:nvGrpSpPr>
        <p:grpSpPr>
          <a:xfrm>
            <a:off x="5074934" y="3303583"/>
            <a:ext cx="846360" cy="112320"/>
            <a:chOff x="5116810" y="3365479"/>
            <a:chExt cx="84636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CA6328B-B5BF-4000-A0A8-1C3E44C6F0D4}"/>
                    </a:ext>
                  </a:extLst>
                </p14:cNvPr>
                <p14:cNvContentPartPr/>
                <p14:nvPr/>
              </p14:nvContentPartPr>
              <p14:xfrm>
                <a:off x="5477170" y="3384199"/>
                <a:ext cx="486000" cy="20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CA6328B-B5BF-4000-A0A8-1C3E44C6F0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68170" y="3375199"/>
                  <a:ext cx="50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E776528-BB0D-46F6-915C-B380D19F94B7}"/>
                    </a:ext>
                  </a:extLst>
                </p14:cNvPr>
                <p14:cNvContentPartPr/>
                <p14:nvPr/>
              </p14:nvContentPartPr>
              <p14:xfrm>
                <a:off x="5437210" y="3404359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E776528-BB0D-46F6-915C-B380D19F94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28210" y="33953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C83BCBB-2727-4FC7-A3C8-4CF3E8058FA4}"/>
                    </a:ext>
                  </a:extLst>
                </p14:cNvPr>
                <p14:cNvContentPartPr/>
                <p14:nvPr/>
              </p14:nvContentPartPr>
              <p14:xfrm>
                <a:off x="5116810" y="3365479"/>
                <a:ext cx="136080" cy="11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C83BCBB-2727-4FC7-A3C8-4CF3E8058F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07834" y="3356450"/>
                  <a:ext cx="153673" cy="13001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2599A86-3A97-49EF-BAE6-06D43D0B6982}"/>
                  </a:ext>
                </a:extLst>
              </p14:cNvPr>
              <p14:cNvContentPartPr/>
              <p14:nvPr/>
            </p14:nvContentPartPr>
            <p14:xfrm>
              <a:off x="2596810" y="485839"/>
              <a:ext cx="21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2599A86-3A97-49EF-BAE6-06D43D0B69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87810" y="476839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F57ADC1-3D49-48E5-8399-7797B6F3CF0C}"/>
                  </a:ext>
                </a:extLst>
              </p14:cNvPr>
              <p14:cNvContentPartPr/>
              <p14:nvPr/>
            </p14:nvContentPartPr>
            <p14:xfrm>
              <a:off x="5106370" y="1488079"/>
              <a:ext cx="360" cy="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F57ADC1-3D49-48E5-8399-7797B6F3CF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370" y="14790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019A014-25E2-454E-A099-200F3160A54E}"/>
                  </a:ext>
                </a:extLst>
              </p14:cNvPr>
              <p14:cNvContentPartPr/>
              <p14:nvPr/>
            </p14:nvContentPartPr>
            <p14:xfrm>
              <a:off x="8694559" y="485839"/>
              <a:ext cx="2160" cy="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019A014-25E2-454E-A099-200F3160A5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83759" y="476839"/>
                <a:ext cx="23328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947CAC3-2397-48E7-B82C-D279D68A1490}"/>
                  </a:ext>
                </a:extLst>
              </p14:cNvPr>
              <p14:cNvContentPartPr/>
              <p14:nvPr/>
            </p14:nvContentPartPr>
            <p14:xfrm>
              <a:off x="6079450" y="3870919"/>
              <a:ext cx="360" cy="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947CAC3-2397-48E7-B82C-D279D68A14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70450" y="386191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F168A83-C731-4210-BD0D-DD090F281168}"/>
                  </a:ext>
                </a:extLst>
              </p14:cNvPr>
              <p14:cNvContentPartPr/>
              <p14:nvPr/>
            </p14:nvContentPartPr>
            <p14:xfrm>
              <a:off x="-1750022" y="2427070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F168A83-C731-4210-BD0D-DD090F2811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59022" y="24180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5F1EC5B-F480-4DC8-9C62-144E0A198B68}"/>
                  </a:ext>
                </a:extLst>
              </p14:cNvPr>
              <p14:cNvContentPartPr/>
              <p14:nvPr/>
            </p14:nvContentPartPr>
            <p14:xfrm>
              <a:off x="3154258" y="2803990"/>
              <a:ext cx="976320" cy="459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5F1EC5B-F480-4DC8-9C62-144E0A198B6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45258" y="2794983"/>
                <a:ext cx="993960" cy="47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7E2F64D-A743-4C7D-8BC2-A3B89341E535}"/>
                  </a:ext>
                </a:extLst>
              </p14:cNvPr>
              <p14:cNvContentPartPr/>
              <p14:nvPr/>
            </p14:nvContentPartPr>
            <p14:xfrm>
              <a:off x="-1908062" y="3814870"/>
              <a:ext cx="360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7E2F64D-A743-4C7D-8BC2-A3B89341E5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917062" y="38058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37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9388"/>
            <a:ext cx="9144000" cy="859573"/>
          </a:xfrm>
        </p:spPr>
        <p:txBody>
          <a:bodyPr>
            <a:noAutofit/>
          </a:bodyPr>
          <a:lstStyle/>
          <a:p>
            <a:r>
              <a:rPr lang="de-DE" sz="5400" b="1" dirty="0"/>
              <a:t>Feindbild China/Umbau der Welt 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92433"/>
            <a:ext cx="9144000" cy="3634194"/>
          </a:xfrm>
        </p:spPr>
        <p:txBody>
          <a:bodyPr>
            <a:noAutofit/>
          </a:bodyPr>
          <a:lstStyle/>
          <a:p>
            <a:endParaRPr lang="de-DE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468CB8-2C89-67DF-AB35-1C5020117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20" t="29386" r="9461" b="15255"/>
          <a:stretch/>
        </p:blipFill>
        <p:spPr>
          <a:xfrm>
            <a:off x="1524001" y="1388962"/>
            <a:ext cx="3484418" cy="49890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1F8387E-03FA-38A0-6B97-46FD0F0AE7CF}"/>
              </a:ext>
            </a:extLst>
          </p:cNvPr>
          <p:cNvSpPr txBox="1"/>
          <p:nvPr/>
        </p:nvSpPr>
        <p:spPr>
          <a:xfrm>
            <a:off x="5850082" y="1901536"/>
            <a:ext cx="44992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Bahn:</a:t>
            </a:r>
            <a:r>
              <a:rPr lang="de-DE" dirty="0"/>
              <a:t> West Route mit Anschluss an Myanmar</a:t>
            </a:r>
          </a:p>
          <a:p>
            <a:r>
              <a:rPr lang="de-DE" dirty="0"/>
              <a:t>            Zentrale Route – Pan-Asien-Railway</a:t>
            </a:r>
          </a:p>
          <a:p>
            <a:r>
              <a:rPr lang="de-DE" dirty="0"/>
              <a:t>            Laos, Thailand, Malaysia, Singapore</a:t>
            </a:r>
          </a:p>
          <a:p>
            <a:r>
              <a:rPr lang="de-DE" dirty="0"/>
              <a:t>            Ost Route - Vietnam                  </a:t>
            </a:r>
          </a:p>
          <a:p>
            <a:endParaRPr lang="de-DE" dirty="0"/>
          </a:p>
          <a:p>
            <a:r>
              <a:rPr lang="de-DE" b="1" dirty="0"/>
              <a:t>Häfen:</a:t>
            </a:r>
          </a:p>
          <a:p>
            <a:r>
              <a:rPr lang="de-DE" dirty="0"/>
              <a:t>Myanmar: Kyaukpyu, Yangon</a:t>
            </a:r>
          </a:p>
          <a:p>
            <a:r>
              <a:rPr lang="de-DE" dirty="0"/>
              <a:t>Bangladesch: Payra</a:t>
            </a:r>
          </a:p>
          <a:p>
            <a:r>
              <a:rPr lang="de-DE" dirty="0"/>
              <a:t>Malaysia: Kuala Lumpur, Malakka</a:t>
            </a:r>
          </a:p>
          <a:p>
            <a:endParaRPr lang="de-DE" dirty="0"/>
          </a:p>
          <a:p>
            <a:r>
              <a:rPr lang="de-DE" dirty="0"/>
              <a:t>Sri Lanka: Hambantota</a:t>
            </a:r>
          </a:p>
          <a:p>
            <a:r>
              <a:rPr lang="de-DE" dirty="0"/>
              <a:t>Pakistan: Gwadar</a:t>
            </a:r>
          </a:p>
          <a:p>
            <a:r>
              <a:rPr lang="de-DE" dirty="0"/>
              <a:t>Iran: Tschahbahar</a:t>
            </a:r>
          </a:p>
          <a:p>
            <a:r>
              <a:rPr lang="de-DE" dirty="0"/>
              <a:t>Oman: Dukan</a:t>
            </a:r>
          </a:p>
          <a:p>
            <a:r>
              <a:rPr lang="de-DE" dirty="0"/>
              <a:t>Kenia: Mombasa</a:t>
            </a:r>
          </a:p>
          <a:p>
            <a:r>
              <a:rPr lang="de-DE" dirty="0"/>
              <a:t>Tansania: Daressalam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55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E52B-FB96-48B5-B87A-E73E8A3A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9143999" cy="985682"/>
          </a:xfrm>
        </p:spPr>
        <p:txBody>
          <a:bodyPr>
            <a:normAutofit fontScale="90000"/>
          </a:bodyPr>
          <a:lstStyle/>
          <a:p>
            <a:r>
              <a:rPr lang="de-DE" sz="6000" b="1" dirty="0"/>
              <a:t>Feindbild China/Umbau der Welt 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97CCE351-B687-E35B-5BC3-0D8DDC8D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de-DE" sz="4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3600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A0273F-8EAB-4D2B-942A-ECBE56696ACB}"/>
              </a:ext>
            </a:extLst>
          </p:cNvPr>
          <p:cNvSpPr txBox="1">
            <a:spLocks/>
          </p:cNvSpPr>
          <p:nvPr/>
        </p:nvSpPr>
        <p:spPr>
          <a:xfrm>
            <a:off x="1676400" y="1820778"/>
            <a:ext cx="9144000" cy="49890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  <a:p>
            <a:pPr algn="l"/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D03DE1-3717-C4AD-3E8D-B6B52439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50" cy="0"/>
          </a:xfrm>
          <a:prstGeom prst="rect">
            <a:avLst/>
          </a:prstGeom>
          <a:solidFill>
            <a:srgbClr val="EC11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0F544-FC9B-F41E-171F-4535E112A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" t="9364" r="4510" b="8133"/>
          <a:stretch/>
        </p:blipFill>
        <p:spPr>
          <a:xfrm>
            <a:off x="394853" y="1820778"/>
            <a:ext cx="7058167" cy="40108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A927D7C-400B-6518-674F-86672E9651DE}"/>
              </a:ext>
            </a:extLst>
          </p:cNvPr>
          <p:cNvSpPr txBox="1"/>
          <p:nvPr/>
        </p:nvSpPr>
        <p:spPr>
          <a:xfrm flipH="1">
            <a:off x="8544428" y="4533384"/>
            <a:ext cx="118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D85B2F-6BA6-A11F-C1BF-205FA58FA006}"/>
              </a:ext>
            </a:extLst>
          </p:cNvPr>
          <p:cNvSpPr txBox="1"/>
          <p:nvPr/>
        </p:nvSpPr>
        <p:spPr>
          <a:xfrm>
            <a:off x="7925251" y="2324616"/>
            <a:ext cx="3033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Bahn: 10.000 </a:t>
            </a:r>
            <a:r>
              <a:rPr lang="de-DE" dirty="0"/>
              <a:t>km</a:t>
            </a:r>
          </a:p>
          <a:p>
            <a:r>
              <a:rPr lang="de-DE" dirty="0"/>
              <a:t>Mombasa – Nairobi(Kenia)</a:t>
            </a:r>
          </a:p>
          <a:p>
            <a:r>
              <a:rPr lang="de-DE" dirty="0"/>
              <a:t>Djibouti – Addis Abeba (Äthiopien)</a:t>
            </a:r>
          </a:p>
          <a:p>
            <a:endParaRPr lang="de-DE" dirty="0"/>
          </a:p>
          <a:p>
            <a:r>
              <a:rPr lang="de-DE" b="1" dirty="0"/>
              <a:t>Häfen:</a:t>
            </a:r>
            <a:r>
              <a:rPr lang="de-DE" dirty="0"/>
              <a:t> 100</a:t>
            </a:r>
          </a:p>
          <a:p>
            <a:endParaRPr lang="de-DE" dirty="0"/>
          </a:p>
          <a:p>
            <a:r>
              <a:rPr lang="de-DE" b="1" dirty="0"/>
              <a:t>Straßen:</a:t>
            </a:r>
            <a:r>
              <a:rPr lang="de-DE" dirty="0"/>
              <a:t> 100.000 km</a:t>
            </a:r>
          </a:p>
          <a:p>
            <a:r>
              <a:rPr lang="de-DE" b="1" dirty="0"/>
              <a:t>Brücken:</a:t>
            </a:r>
            <a:r>
              <a:rPr lang="de-DE" dirty="0"/>
              <a:t> 1000</a:t>
            </a:r>
          </a:p>
          <a:p>
            <a:endParaRPr lang="de-DE" dirty="0"/>
          </a:p>
          <a:p>
            <a:r>
              <a:rPr lang="de-DE" dirty="0"/>
              <a:t>Industrieparks</a:t>
            </a:r>
          </a:p>
          <a:p>
            <a:r>
              <a:rPr lang="de-DE" dirty="0"/>
              <a:t>Schulen </a:t>
            </a:r>
          </a:p>
          <a:p>
            <a:r>
              <a:rPr lang="de-DE" dirty="0"/>
              <a:t>Krankenhäuser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97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Breitbild</PresentationFormat>
  <Paragraphs>276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Noe Text</vt:lpstr>
      <vt:lpstr>Segoe UI</vt:lpstr>
      <vt:lpstr>Times New Roman</vt:lpstr>
      <vt:lpstr>Office</vt:lpstr>
      <vt:lpstr>Packager Shell Object</vt:lpstr>
      <vt:lpstr>Feindbild China</vt:lpstr>
      <vt:lpstr>  Zur globalen Großmächte-Rivalität:  Umbau der Welt  Wohin führt die Neue Seidenstraße?  </vt:lpstr>
      <vt:lpstr>Feindbild China</vt:lpstr>
      <vt:lpstr>Umbau der Welt</vt:lpstr>
      <vt:lpstr>Feindbild China/Umbau der Welt</vt:lpstr>
      <vt:lpstr>Feindbild China/Umbau der Welt</vt:lpstr>
      <vt:lpstr>               </vt:lpstr>
      <vt:lpstr>Feindbild China/Umbau der Welt </vt:lpstr>
      <vt:lpstr>Feindbild China/Umbau der Welt </vt:lpstr>
      <vt:lpstr>Feindbild China/Umbau der Welt </vt:lpstr>
      <vt:lpstr>Feindbild China / Umbau der Welt </vt:lpstr>
      <vt:lpstr>Feindbild/Umbau der Welt</vt:lpstr>
      <vt:lpstr>Umbau der Welt</vt:lpstr>
      <vt:lpstr>Feindbild China / Umbau der Welt</vt:lpstr>
      <vt:lpstr>Feindbild China / Umbau der Welt</vt:lpstr>
      <vt:lpstr>Feindbild China / Umbau der Welt </vt:lpstr>
      <vt:lpstr>Feindbild China / Umbau der Welt</vt:lpstr>
      <vt:lpstr>Feindbild China / Umbau der Welt</vt:lpstr>
      <vt:lpstr>Feindbild China</vt:lpstr>
      <vt:lpstr>Feindbild China / Umbau der Welt </vt:lpstr>
      <vt:lpstr>Feindbild China / Umbau der Welt </vt:lpstr>
      <vt:lpstr>Feindbild China / Umbau der Welt</vt:lpstr>
      <vt:lpstr>Feindbild China / Umbau der Welt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Belt and Road Initiative</dc:title>
  <dc:creator>Uwe Behrens</dc:creator>
  <cp:lastModifiedBy>Uwe Behrens</cp:lastModifiedBy>
  <cp:revision>10</cp:revision>
  <cp:lastPrinted>2023-02-14T10:22:36Z</cp:lastPrinted>
  <dcterms:created xsi:type="dcterms:W3CDTF">2022-09-02T07:58:28Z</dcterms:created>
  <dcterms:modified xsi:type="dcterms:W3CDTF">2023-02-18T14:19:47Z</dcterms:modified>
</cp:coreProperties>
</file>